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40" autoAdjust="0"/>
    <p:restoredTop sz="81800" autoAdjust="0"/>
  </p:normalViewPr>
  <p:slideViewPr>
    <p:cSldViewPr snapToGrid="0">
      <p:cViewPr varScale="1">
        <p:scale>
          <a:sx n="54" d="100"/>
          <a:sy n="54" d="100"/>
        </p:scale>
        <p:origin x="3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4369EF-211E-4ABB-8BA5-D6E16C4B4236}" type="datetimeFigureOut">
              <a:rPr lang="en-US" smtClean="0"/>
              <a:t>9/8/2017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74EE94-E8F6-4A9A-8257-3BC6AFD16A74}" type="slidenum">
              <a:rPr lang="en-US" smtClean="0"/>
              <a:t>‹#›</a:t>
            </a:fld>
            <a:endParaRPr lang="en-US"/>
          </a:p>
        </p:txBody>
      </p:sp>
    </p:spTree>
    <p:extLst>
      <p:ext uri="{BB962C8B-B14F-4D97-AF65-F5344CB8AC3E}">
        <p14:creationId xmlns:p14="http://schemas.microsoft.com/office/powerpoint/2010/main" val="2277550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slide=id.g1a7c0eae68_0_100"/><Relationship Id="rId3" Type="http://schemas.openxmlformats.org/officeDocument/2006/relationships/hyperlink" Target="#slide=next"/><Relationship Id="rId7" Type="http://schemas.openxmlformats.org/officeDocument/2006/relationships/hyperlink" Target="#slide=id.g1a7c0eae68_0_83"/><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slide=id.g1a7c0eae68_0_60"/><Relationship Id="rId5" Type="http://schemas.openxmlformats.org/officeDocument/2006/relationships/hyperlink" Target="#slide=id.g1a7c0eae68_0_48"/><Relationship Id="rId4" Type="http://schemas.openxmlformats.org/officeDocument/2006/relationships/hyperlink" Target="#slide=id.g1ca7a1543e_0_57"/></Relationships>
</file>

<file path=ppt/notesSlides/_rels/notesSlide8.xml.rels><?xml version="1.0" encoding="UTF-8" standalone="yes"?>
<Relationships xmlns="http://schemas.openxmlformats.org/package/2006/relationships"><Relationship Id="rId3" Type="http://schemas.openxmlformats.org/officeDocument/2006/relationships/hyperlink" Target="#slide=id.g1ca7a1543e_0_57"/><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50164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Shape 20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789032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64904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1" name="Shape 22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014470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814987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346724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2" name="Shape 24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b="1"/>
              <a:t>Theory of Action templates</a:t>
            </a:r>
          </a:p>
          <a:p>
            <a:pPr lvl="0">
              <a:spcBef>
                <a:spcPts val="0"/>
              </a:spcBef>
              <a:buNone/>
            </a:pPr>
            <a:r>
              <a:rPr lang="en" u="sng">
                <a:solidFill>
                  <a:schemeClr val="hlink"/>
                </a:solidFill>
                <a:hlinkClick r:id="rId3"/>
              </a:rPr>
              <a:t>Arrows</a:t>
            </a:r>
            <a:r>
              <a:rPr lang="en"/>
              <a:t> (on next slide)</a:t>
            </a:r>
          </a:p>
          <a:p>
            <a:pPr lvl="0">
              <a:spcBef>
                <a:spcPts val="0"/>
              </a:spcBef>
              <a:buNone/>
            </a:pPr>
            <a:endParaRPr/>
          </a:p>
          <a:p>
            <a:pPr lvl="0">
              <a:spcBef>
                <a:spcPts val="0"/>
              </a:spcBef>
              <a:buNone/>
            </a:pPr>
            <a:r>
              <a:rPr lang="en" u="sng">
                <a:solidFill>
                  <a:schemeClr val="hlink"/>
                </a:solidFill>
                <a:hlinkClick r:id="rId4"/>
              </a:rPr>
              <a:t>Alternative templates (in appendix)</a:t>
            </a:r>
          </a:p>
          <a:p>
            <a:pPr marL="457200" lvl="0" indent="0">
              <a:spcBef>
                <a:spcPts val="0"/>
              </a:spcBef>
              <a:buNone/>
            </a:pPr>
            <a:r>
              <a:rPr lang="en" u="sng">
                <a:solidFill>
                  <a:schemeClr val="hlink"/>
                </a:solidFill>
                <a:hlinkClick r:id="rId5"/>
              </a:rPr>
              <a:t>Simple 1</a:t>
            </a:r>
          </a:p>
          <a:p>
            <a:pPr marL="457200" lvl="0" indent="0">
              <a:spcBef>
                <a:spcPts val="0"/>
              </a:spcBef>
              <a:buNone/>
            </a:pPr>
            <a:r>
              <a:rPr lang="en" u="sng">
                <a:solidFill>
                  <a:schemeClr val="hlink"/>
                </a:solidFill>
                <a:hlinkClick r:id="rId6"/>
              </a:rPr>
              <a:t>Simple 2</a:t>
            </a:r>
          </a:p>
          <a:p>
            <a:pPr marL="457200" lvl="0" indent="0">
              <a:spcBef>
                <a:spcPts val="0"/>
              </a:spcBef>
              <a:buNone/>
            </a:pPr>
            <a:r>
              <a:rPr lang="en" u="sng">
                <a:solidFill>
                  <a:schemeClr val="hlink"/>
                </a:solidFill>
                <a:hlinkClick r:id="rId7"/>
              </a:rPr>
              <a:t>Table</a:t>
            </a:r>
          </a:p>
          <a:p>
            <a:pPr marL="457200" lvl="0" indent="0">
              <a:spcBef>
                <a:spcPts val="0"/>
              </a:spcBef>
              <a:buNone/>
            </a:pPr>
            <a:r>
              <a:rPr lang="en" u="sng">
                <a:solidFill>
                  <a:schemeClr val="hlink"/>
                </a:solidFill>
                <a:hlinkClick r:id="rId8"/>
              </a:rPr>
              <a:t>Staircase</a:t>
            </a:r>
          </a:p>
          <a:p>
            <a:pPr lvl="0">
              <a:spcBef>
                <a:spcPts val="0"/>
              </a:spcBef>
              <a:buNone/>
            </a:pPr>
            <a:endParaRPr/>
          </a:p>
          <a:p>
            <a:pPr lvl="0">
              <a:spcBef>
                <a:spcPts val="0"/>
              </a:spcBef>
              <a:buNone/>
            </a:pPr>
            <a:endParaRPr/>
          </a:p>
          <a:p>
            <a:pPr lvl="0">
              <a:spcBef>
                <a:spcPts val="0"/>
              </a:spcBef>
              <a:buNone/>
            </a:pPr>
            <a:endParaRPr/>
          </a:p>
        </p:txBody>
      </p:sp>
    </p:spTree>
    <p:extLst>
      <p:ext uri="{BB962C8B-B14F-4D97-AF65-F5344CB8AC3E}">
        <p14:creationId xmlns:p14="http://schemas.microsoft.com/office/powerpoint/2010/main" val="1291174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8" name="Shape 24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b="1"/>
              <a:t>Tips for drafting a Theory of Action:</a:t>
            </a:r>
          </a:p>
          <a:p>
            <a:pPr marL="457200" lvl="0" indent="-228600" rtl="0">
              <a:spcBef>
                <a:spcPts val="0"/>
              </a:spcBef>
              <a:buChar char="●"/>
            </a:pPr>
            <a:r>
              <a:rPr lang="en"/>
              <a:t>Look back at your description of the problem you’re trying to solve and your description of what success will look like. </a:t>
            </a:r>
          </a:p>
          <a:p>
            <a:pPr marL="457200" lvl="0" indent="-228600" rtl="0">
              <a:spcBef>
                <a:spcPts val="0"/>
              </a:spcBef>
              <a:buChar char="●"/>
            </a:pPr>
            <a:r>
              <a:rPr lang="en"/>
              <a:t>You might want to start by drafting your “impact” statements, then jump around as you discuss. </a:t>
            </a:r>
          </a:p>
          <a:p>
            <a:pPr marL="457200" lvl="0" indent="-228600" rtl="0">
              <a:spcBef>
                <a:spcPts val="0"/>
              </a:spcBef>
              <a:buChar char="●"/>
            </a:pPr>
            <a:r>
              <a:rPr lang="en"/>
              <a:t>For your “if” statement(s), think about the strategies you plan to put in place via your Cornerstones approach. </a:t>
            </a:r>
          </a:p>
          <a:p>
            <a:pPr marL="914400" lvl="1" indent="-228600" rtl="0">
              <a:spcBef>
                <a:spcPts val="0"/>
              </a:spcBef>
              <a:buChar char="○"/>
            </a:pPr>
            <a:r>
              <a:rPr lang="en"/>
              <a:t>Examples: </a:t>
            </a:r>
          </a:p>
          <a:p>
            <a:pPr marL="1371600" lvl="2" indent="-228600" rtl="0">
              <a:spcBef>
                <a:spcPts val="0"/>
              </a:spcBef>
              <a:buChar char="■"/>
            </a:pPr>
            <a:r>
              <a:rPr lang="en"/>
              <a:t>“If we provide all 3rd grade ELA teachers with common, high-quality close reading tasks to use three times per year.”</a:t>
            </a:r>
          </a:p>
          <a:p>
            <a:pPr marL="1371600" lvl="2" indent="-228600" rtl="0">
              <a:spcBef>
                <a:spcPts val="0"/>
              </a:spcBef>
              <a:buChar char="■"/>
            </a:pPr>
            <a:r>
              <a:rPr lang="en"/>
              <a:t>“If all 11th graders have the opportunity to produce a science research project on a topic of their choosing…”</a:t>
            </a:r>
          </a:p>
          <a:p>
            <a:pPr marL="1371600" lvl="2" indent="-228600" rtl="0">
              <a:spcBef>
                <a:spcPts val="0"/>
              </a:spcBef>
              <a:buChar char="■"/>
            </a:pPr>
            <a:r>
              <a:rPr lang="en"/>
              <a:t>“If we support the implementation of close reading tasks with professional development.”</a:t>
            </a:r>
          </a:p>
          <a:p>
            <a:pPr marL="0" lvl="0" indent="0" rtl="0">
              <a:spcBef>
                <a:spcPts val="0"/>
              </a:spcBef>
              <a:buNone/>
            </a:pPr>
            <a:endParaRPr/>
          </a:p>
          <a:p>
            <a:pPr marL="457200" lvl="0" indent="-228600" rtl="0">
              <a:spcBef>
                <a:spcPts val="0"/>
              </a:spcBef>
              <a:buChar char="●"/>
            </a:pPr>
            <a:r>
              <a:rPr lang="en"/>
              <a:t>For your “Then” statement(s) think about the initial outcomes you would expect to see as a result of your strategies. What will you observe if successful? What would need to be true first in order for your desired impact to occur? </a:t>
            </a:r>
          </a:p>
          <a:p>
            <a:pPr marL="914400" lvl="1" indent="-228600" rtl="0">
              <a:spcBef>
                <a:spcPts val="0"/>
              </a:spcBef>
              <a:buChar char="○"/>
            </a:pPr>
            <a:r>
              <a:rPr lang="en"/>
              <a:t>Examples:</a:t>
            </a:r>
          </a:p>
          <a:p>
            <a:pPr marL="1371600" lvl="2" indent="-228600" rtl="0">
              <a:spcBef>
                <a:spcPts val="0"/>
              </a:spcBef>
              <a:buChar char="■"/>
            </a:pPr>
            <a:r>
              <a:rPr lang="en"/>
              <a:t>“Then we will see all students referring back to the text and citing text evidence when they answer text-dependent questions about complex text.” </a:t>
            </a:r>
          </a:p>
          <a:p>
            <a:pPr marL="1371600" lvl="2" indent="-228600" rtl="0">
              <a:spcBef>
                <a:spcPts val="0"/>
              </a:spcBef>
              <a:buChar char="■"/>
            </a:pPr>
            <a:r>
              <a:rPr lang="en"/>
              <a:t>“Then we will see students deeply engaged in and in charge of their own learning.” </a:t>
            </a:r>
          </a:p>
          <a:p>
            <a:pPr marL="1371600" lvl="2" indent="-228600" rtl="0">
              <a:spcBef>
                <a:spcPts val="0"/>
              </a:spcBef>
              <a:buChar char="■"/>
            </a:pPr>
            <a:r>
              <a:rPr lang="en"/>
              <a:t>“Then we will see teachers teachers asking their own high-quality text-dependent questions and regularly facilitating close readings in class.”</a:t>
            </a:r>
          </a:p>
          <a:p>
            <a:pPr marL="914400" lvl="0" indent="0" rtl="0">
              <a:spcBef>
                <a:spcPts val="0"/>
              </a:spcBef>
              <a:buNone/>
            </a:pPr>
            <a:endParaRPr/>
          </a:p>
          <a:p>
            <a:pPr marL="457200" lvl="0" indent="-228600" rtl="0">
              <a:spcBef>
                <a:spcPts val="0"/>
              </a:spcBef>
              <a:buChar char="●"/>
            </a:pPr>
            <a:r>
              <a:rPr lang="en"/>
              <a:t>For your “Impact” statement(s) think about the long term changes you’d expect to see as a result of your work. Why is your work important?</a:t>
            </a:r>
          </a:p>
          <a:p>
            <a:pPr marL="914400" lvl="1" indent="-228600" rtl="0">
              <a:spcBef>
                <a:spcPts val="0"/>
              </a:spcBef>
              <a:buChar char="○"/>
            </a:pPr>
            <a:r>
              <a:rPr lang="en"/>
              <a:t>Examples:</a:t>
            </a:r>
          </a:p>
          <a:p>
            <a:pPr marL="1371600" lvl="2" indent="-228600" rtl="0">
              <a:spcBef>
                <a:spcPts val="0"/>
              </a:spcBef>
              <a:buChar char="■"/>
            </a:pPr>
            <a:r>
              <a:rPr lang="en"/>
              <a:t>“And the impact will be that overtime, all students routinely read, question, and engage with grade-level text.” </a:t>
            </a:r>
          </a:p>
          <a:p>
            <a:pPr marL="1371600" lvl="2" indent="-228600" rtl="0">
              <a:spcBef>
                <a:spcPts val="0"/>
              </a:spcBef>
              <a:buChar char="■"/>
            </a:pPr>
            <a:r>
              <a:rPr lang="en"/>
              <a:t>“And the impact will be students will demonstrate mastery of understanding of prioritized NGSS and we will authentically raise CCR skills for 11th graders.”  </a:t>
            </a:r>
          </a:p>
          <a:p>
            <a:pPr marL="1371600" lvl="2" indent="-228600" rtl="0">
              <a:spcBef>
                <a:spcPts val="0"/>
              </a:spcBef>
              <a:buChar char="■"/>
            </a:pPr>
            <a:r>
              <a:rPr lang="en"/>
              <a:t>“And the impact will be students</a:t>
            </a:r>
          </a:p>
          <a:p>
            <a:pPr lvl="0">
              <a:spcBef>
                <a:spcPts val="0"/>
              </a:spcBef>
              <a:buNone/>
            </a:pPr>
            <a:endParaRPr/>
          </a:p>
          <a:p>
            <a:pPr lvl="0" rtl="0">
              <a:spcBef>
                <a:spcPts val="0"/>
              </a:spcBef>
              <a:buNone/>
            </a:pPr>
            <a:r>
              <a:rPr lang="en"/>
              <a:t>See alternative Theory of Action organizers in </a:t>
            </a:r>
            <a:r>
              <a:rPr lang="en" u="sng">
                <a:solidFill>
                  <a:schemeClr val="hlink"/>
                </a:solidFill>
                <a:hlinkClick r:id="rId3"/>
              </a:rPr>
              <a:t>Appendix</a:t>
            </a:r>
            <a:r>
              <a:rPr lang="en"/>
              <a:t>. </a:t>
            </a:r>
          </a:p>
        </p:txBody>
      </p:sp>
    </p:spTree>
    <p:extLst>
      <p:ext uri="{BB962C8B-B14F-4D97-AF65-F5344CB8AC3E}">
        <p14:creationId xmlns:p14="http://schemas.microsoft.com/office/powerpoint/2010/main" val="1374825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44AC7780-CFA5-4DC1-8681-74B574022B23}"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F3CA8-6739-4B4A-8321-AA7A3FBF42B9}" type="slidenum">
              <a:rPr lang="en-US" smtClean="0"/>
              <a:t>‹#›</a:t>
            </a:fld>
            <a:endParaRPr lang="en-US"/>
          </a:p>
        </p:txBody>
      </p:sp>
    </p:spTree>
    <p:extLst>
      <p:ext uri="{BB962C8B-B14F-4D97-AF65-F5344CB8AC3E}">
        <p14:creationId xmlns:p14="http://schemas.microsoft.com/office/powerpoint/2010/main" val="59705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44AC7780-CFA5-4DC1-8681-74B574022B23}"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F3CA8-6739-4B4A-8321-AA7A3FBF42B9}" type="slidenum">
              <a:rPr lang="en-US" smtClean="0"/>
              <a:t>‹#›</a:t>
            </a:fld>
            <a:endParaRPr lang="en-US"/>
          </a:p>
        </p:txBody>
      </p:sp>
    </p:spTree>
    <p:extLst>
      <p:ext uri="{BB962C8B-B14F-4D97-AF65-F5344CB8AC3E}">
        <p14:creationId xmlns:p14="http://schemas.microsoft.com/office/powerpoint/2010/main" val="1620649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44AC7780-CFA5-4DC1-8681-74B574022B23}"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F3CA8-6739-4B4A-8321-AA7A3FBF42B9}" type="slidenum">
              <a:rPr lang="en-US" smtClean="0"/>
              <a:t>‹#›</a:t>
            </a:fld>
            <a:endParaRPr lang="en-US"/>
          </a:p>
        </p:txBody>
      </p:sp>
    </p:spTree>
    <p:extLst>
      <p:ext uri="{BB962C8B-B14F-4D97-AF65-F5344CB8AC3E}">
        <p14:creationId xmlns:p14="http://schemas.microsoft.com/office/powerpoint/2010/main" val="89425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Section Title">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1000685" y="2852545"/>
            <a:ext cx="10865200" cy="1090400"/>
          </a:xfrm>
          <a:prstGeom prst="rect">
            <a:avLst/>
          </a:prstGeom>
          <a:noFill/>
          <a:ln>
            <a:noFill/>
          </a:ln>
        </p:spPr>
        <p:txBody>
          <a:bodyPr wrap="square" lIns="91425" tIns="91425" rIns="91425" bIns="91425" anchor="ctr" anchorCtr="0"/>
          <a:lstStyle>
            <a:lvl1pPr lvl="0" algn="r" rtl="0">
              <a:spcBef>
                <a:spcPts val="0"/>
              </a:spcBef>
              <a:buClr>
                <a:schemeClr val="accent1"/>
              </a:buClr>
              <a:defRPr>
                <a:solidFill>
                  <a:schemeClr val="accent1"/>
                </a:solidFill>
              </a:defRPr>
            </a:lvl1pPr>
            <a:lvl2pPr lvl="1" rtl="0">
              <a:spcBef>
                <a:spcPts val="0"/>
              </a:spcBef>
              <a:buClr>
                <a:schemeClr val="accent1"/>
              </a:buClr>
              <a:defRPr>
                <a:solidFill>
                  <a:schemeClr val="accent1"/>
                </a:solidFill>
              </a:defRPr>
            </a:lvl2pPr>
            <a:lvl3pPr lvl="2" rtl="0">
              <a:spcBef>
                <a:spcPts val="0"/>
              </a:spcBef>
              <a:buClr>
                <a:schemeClr val="accent1"/>
              </a:buClr>
              <a:defRPr>
                <a:solidFill>
                  <a:schemeClr val="accent1"/>
                </a:solidFill>
              </a:defRPr>
            </a:lvl3pPr>
            <a:lvl4pPr lvl="3" rtl="0">
              <a:spcBef>
                <a:spcPts val="0"/>
              </a:spcBef>
              <a:buClr>
                <a:schemeClr val="accent1"/>
              </a:buClr>
              <a:defRPr>
                <a:solidFill>
                  <a:schemeClr val="accent1"/>
                </a:solidFill>
              </a:defRPr>
            </a:lvl4pPr>
            <a:lvl5pPr lvl="4" rtl="0">
              <a:spcBef>
                <a:spcPts val="0"/>
              </a:spcBef>
              <a:buClr>
                <a:schemeClr val="accent1"/>
              </a:buClr>
              <a:defRPr>
                <a:solidFill>
                  <a:schemeClr val="accent1"/>
                </a:solidFill>
              </a:defRPr>
            </a:lvl5pPr>
            <a:lvl6pPr lvl="5" rtl="0">
              <a:spcBef>
                <a:spcPts val="0"/>
              </a:spcBef>
              <a:buClr>
                <a:schemeClr val="accent1"/>
              </a:buClr>
              <a:defRPr>
                <a:solidFill>
                  <a:schemeClr val="accent1"/>
                </a:solidFill>
              </a:defRPr>
            </a:lvl6pPr>
            <a:lvl7pPr lvl="6" rtl="0">
              <a:spcBef>
                <a:spcPts val="0"/>
              </a:spcBef>
              <a:buClr>
                <a:schemeClr val="accent1"/>
              </a:buClr>
              <a:defRPr>
                <a:solidFill>
                  <a:schemeClr val="accent1"/>
                </a:solidFill>
              </a:defRPr>
            </a:lvl7pPr>
            <a:lvl8pPr lvl="7" rtl="0">
              <a:spcBef>
                <a:spcPts val="0"/>
              </a:spcBef>
              <a:buClr>
                <a:schemeClr val="accent1"/>
              </a:buClr>
              <a:defRPr>
                <a:solidFill>
                  <a:schemeClr val="accent1"/>
                </a:solidFill>
              </a:defRPr>
            </a:lvl8pPr>
            <a:lvl9pPr lvl="8" rtl="0">
              <a:spcBef>
                <a:spcPts val="0"/>
              </a:spcBef>
              <a:buClr>
                <a:schemeClr val="accent1"/>
              </a:buClr>
              <a:defRPr>
                <a:solidFill>
                  <a:schemeClr val="accent1"/>
                </a:solidFill>
              </a:defRPr>
            </a:lvl9pPr>
          </a:lstStyle>
          <a:p>
            <a:endParaRPr/>
          </a:p>
        </p:txBody>
      </p:sp>
    </p:spTree>
    <p:extLst>
      <p:ext uri="{BB962C8B-B14F-4D97-AF65-F5344CB8AC3E}">
        <p14:creationId xmlns:p14="http://schemas.microsoft.com/office/powerpoint/2010/main" val="2672102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Only 1">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206636" y="107975"/>
            <a:ext cx="11680400" cy="657600"/>
          </a:xfrm>
          <a:prstGeom prst="rect">
            <a:avLst/>
          </a:prstGeom>
          <a:noFill/>
          <a:ln>
            <a:noFill/>
          </a:ln>
        </p:spPr>
        <p:txBody>
          <a:bodyPr wrap="square" lIns="91425" tIns="91425" rIns="91425" bIns="91425" anchor="t" anchorCtr="0"/>
          <a:lstStyle>
            <a:lvl1pPr lvl="0" algn="l" rtl="0">
              <a:spcBef>
                <a:spcPts val="0"/>
              </a:spcBef>
              <a:buClr>
                <a:srgbClr val="1F497D"/>
              </a:buClr>
              <a:buFont typeface="Delius"/>
              <a:buNone/>
              <a:defRPr>
                <a:solidFill>
                  <a:srgbClr val="1F497D"/>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extLst>
      <p:ext uri="{BB962C8B-B14F-4D97-AF65-F5344CB8AC3E}">
        <p14:creationId xmlns:p14="http://schemas.microsoft.com/office/powerpoint/2010/main" val="7556416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15600" y="593367"/>
            <a:ext cx="11360800" cy="763600"/>
          </a:xfrm>
          <a:prstGeom prst="rect">
            <a:avLst/>
          </a:prstGeom>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91" name="Shape 91"/>
          <p:cNvSpPr txBox="1">
            <a:spLocks noGrp="1"/>
          </p:cNvSpPr>
          <p:nvPr>
            <p:ph type="body" idx="1"/>
          </p:nvPr>
        </p:nvSpPr>
        <p:spPr>
          <a:xfrm>
            <a:off x="415600" y="1536633"/>
            <a:ext cx="11360800" cy="4555200"/>
          </a:xfrm>
          <a:prstGeom prst="rect">
            <a:avLst/>
          </a:prstGeom>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extLst>
      <p:ext uri="{BB962C8B-B14F-4D97-AF65-F5344CB8AC3E}">
        <p14:creationId xmlns:p14="http://schemas.microsoft.com/office/powerpoint/2010/main" val="654169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44AC7780-CFA5-4DC1-8681-74B574022B23}"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F3CA8-6739-4B4A-8321-AA7A3FBF42B9}" type="slidenum">
              <a:rPr lang="en-US" smtClean="0"/>
              <a:t>‹#›</a:t>
            </a:fld>
            <a:endParaRPr lang="en-US"/>
          </a:p>
        </p:txBody>
      </p:sp>
    </p:spTree>
    <p:extLst>
      <p:ext uri="{BB962C8B-B14F-4D97-AF65-F5344CB8AC3E}">
        <p14:creationId xmlns:p14="http://schemas.microsoft.com/office/powerpoint/2010/main" val="1031868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AC7780-CFA5-4DC1-8681-74B574022B23}"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F3CA8-6739-4B4A-8321-AA7A3FBF42B9}" type="slidenum">
              <a:rPr lang="en-US" smtClean="0"/>
              <a:t>‹#›</a:t>
            </a:fld>
            <a:endParaRPr lang="en-US"/>
          </a:p>
        </p:txBody>
      </p:sp>
    </p:spTree>
    <p:extLst>
      <p:ext uri="{BB962C8B-B14F-4D97-AF65-F5344CB8AC3E}">
        <p14:creationId xmlns:p14="http://schemas.microsoft.com/office/powerpoint/2010/main" val="1400175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44AC7780-CFA5-4DC1-8681-74B574022B23}"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F3CA8-6739-4B4A-8321-AA7A3FBF42B9}" type="slidenum">
              <a:rPr lang="en-US" smtClean="0"/>
              <a:t>‹#›</a:t>
            </a:fld>
            <a:endParaRPr lang="en-US"/>
          </a:p>
        </p:txBody>
      </p:sp>
    </p:spTree>
    <p:extLst>
      <p:ext uri="{BB962C8B-B14F-4D97-AF65-F5344CB8AC3E}">
        <p14:creationId xmlns:p14="http://schemas.microsoft.com/office/powerpoint/2010/main" val="1026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44AC7780-CFA5-4DC1-8681-74B574022B23}" type="datetimeFigureOut">
              <a:rPr lang="en-US" smtClean="0"/>
              <a:t>9/8/2017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DF3CA8-6739-4B4A-8321-AA7A3FBF42B9}" type="slidenum">
              <a:rPr lang="en-US" smtClean="0"/>
              <a:t>‹#›</a:t>
            </a:fld>
            <a:endParaRPr lang="en-US"/>
          </a:p>
        </p:txBody>
      </p:sp>
    </p:spTree>
    <p:extLst>
      <p:ext uri="{BB962C8B-B14F-4D97-AF65-F5344CB8AC3E}">
        <p14:creationId xmlns:p14="http://schemas.microsoft.com/office/powerpoint/2010/main" val="138182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44AC7780-CFA5-4DC1-8681-74B574022B23}" type="datetimeFigureOut">
              <a:rPr lang="en-US" smtClean="0"/>
              <a:t>9/8/2017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DF3CA8-6739-4B4A-8321-AA7A3FBF42B9}" type="slidenum">
              <a:rPr lang="en-US" smtClean="0"/>
              <a:t>‹#›</a:t>
            </a:fld>
            <a:endParaRPr lang="en-US"/>
          </a:p>
        </p:txBody>
      </p:sp>
    </p:spTree>
    <p:extLst>
      <p:ext uri="{BB962C8B-B14F-4D97-AF65-F5344CB8AC3E}">
        <p14:creationId xmlns:p14="http://schemas.microsoft.com/office/powerpoint/2010/main" val="593816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AC7780-CFA5-4DC1-8681-74B574022B23}" type="datetimeFigureOut">
              <a:rPr lang="en-US" smtClean="0"/>
              <a:t>9/8/2017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DF3CA8-6739-4B4A-8321-AA7A3FBF42B9}" type="slidenum">
              <a:rPr lang="en-US" smtClean="0"/>
              <a:t>‹#›</a:t>
            </a:fld>
            <a:endParaRPr lang="en-US"/>
          </a:p>
        </p:txBody>
      </p:sp>
    </p:spTree>
    <p:extLst>
      <p:ext uri="{BB962C8B-B14F-4D97-AF65-F5344CB8AC3E}">
        <p14:creationId xmlns:p14="http://schemas.microsoft.com/office/powerpoint/2010/main" val="1228144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AC7780-CFA5-4DC1-8681-74B574022B23}"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F3CA8-6739-4B4A-8321-AA7A3FBF42B9}" type="slidenum">
              <a:rPr lang="en-US" smtClean="0"/>
              <a:t>‹#›</a:t>
            </a:fld>
            <a:endParaRPr lang="en-US"/>
          </a:p>
        </p:txBody>
      </p:sp>
    </p:spTree>
    <p:extLst>
      <p:ext uri="{BB962C8B-B14F-4D97-AF65-F5344CB8AC3E}">
        <p14:creationId xmlns:p14="http://schemas.microsoft.com/office/powerpoint/2010/main" val="370118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AC7780-CFA5-4DC1-8681-74B574022B23}"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F3CA8-6739-4B4A-8321-AA7A3FBF42B9}" type="slidenum">
              <a:rPr lang="en-US" smtClean="0"/>
              <a:t>‹#›</a:t>
            </a:fld>
            <a:endParaRPr lang="en-US"/>
          </a:p>
        </p:txBody>
      </p:sp>
    </p:spTree>
    <p:extLst>
      <p:ext uri="{BB962C8B-B14F-4D97-AF65-F5344CB8AC3E}">
        <p14:creationId xmlns:p14="http://schemas.microsoft.com/office/powerpoint/2010/main" val="2433887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AC7780-CFA5-4DC1-8681-74B574022B23}" type="datetimeFigureOut">
              <a:rPr lang="en-US" smtClean="0"/>
              <a:t>9/8/2017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F3CA8-6739-4B4A-8321-AA7A3FBF42B9}" type="slidenum">
              <a:rPr lang="en-US" smtClean="0"/>
              <a:t>‹#›</a:t>
            </a:fld>
            <a:endParaRPr lang="en-US"/>
          </a:p>
        </p:txBody>
      </p:sp>
    </p:spTree>
    <p:extLst>
      <p:ext uri="{BB962C8B-B14F-4D97-AF65-F5344CB8AC3E}">
        <p14:creationId xmlns:p14="http://schemas.microsoft.com/office/powerpoint/2010/main" val="1475194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p:nvPr/>
        </p:nvSpPr>
        <p:spPr>
          <a:xfrm>
            <a:off x="-987300" y="2018600"/>
            <a:ext cx="13274800" cy="2820800"/>
          </a:xfrm>
          <a:prstGeom prst="rect">
            <a:avLst/>
          </a:prstGeom>
          <a:solidFill>
            <a:srgbClr val="1F497D"/>
          </a:solidFill>
          <a:ln>
            <a:noFill/>
          </a:ln>
        </p:spPr>
        <p:txBody>
          <a:bodyPr wrap="square" lIns="121900" tIns="121900" rIns="121900" bIns="121900" anchor="ctr" anchorCtr="0">
            <a:noAutofit/>
          </a:bodyPr>
          <a:lstStyle/>
          <a:p>
            <a:endParaRPr sz="2400"/>
          </a:p>
        </p:txBody>
      </p:sp>
      <p:sp>
        <p:nvSpPr>
          <p:cNvPr id="130" name="Shape 130"/>
          <p:cNvSpPr/>
          <p:nvPr/>
        </p:nvSpPr>
        <p:spPr>
          <a:xfrm>
            <a:off x="222933" y="1647200"/>
            <a:ext cx="3476400" cy="3563600"/>
          </a:xfrm>
          <a:prstGeom prst="ellipse">
            <a:avLst/>
          </a:prstGeom>
          <a:solidFill>
            <a:srgbClr val="FFFFFF"/>
          </a:solidFill>
          <a:ln>
            <a:noFill/>
          </a:ln>
        </p:spPr>
        <p:txBody>
          <a:bodyPr wrap="square" lIns="121900" tIns="121900" rIns="121900" bIns="121900" anchor="ctr" anchorCtr="0">
            <a:noAutofit/>
          </a:bodyPr>
          <a:lstStyle/>
          <a:p>
            <a:endParaRPr sz="2400"/>
          </a:p>
        </p:txBody>
      </p:sp>
      <p:pic>
        <p:nvPicPr>
          <p:cNvPr id="131" name="Shape 131"/>
          <p:cNvPicPr preferRelativeResize="0"/>
          <p:nvPr/>
        </p:nvPicPr>
        <p:blipFill>
          <a:blip r:embed="rId3">
            <a:alphaModFix/>
          </a:blip>
          <a:stretch>
            <a:fillRect/>
          </a:stretch>
        </p:blipFill>
        <p:spPr>
          <a:xfrm>
            <a:off x="-115082" y="1311034"/>
            <a:ext cx="4152399" cy="5058567"/>
          </a:xfrm>
          <a:prstGeom prst="rect">
            <a:avLst/>
          </a:prstGeom>
          <a:noFill/>
          <a:ln>
            <a:noFill/>
          </a:ln>
        </p:spPr>
      </p:pic>
      <p:sp>
        <p:nvSpPr>
          <p:cNvPr id="132" name="Shape 132"/>
          <p:cNvSpPr txBox="1">
            <a:spLocks noGrp="1"/>
          </p:cNvSpPr>
          <p:nvPr>
            <p:ph type="ctrTitle" idx="4294967295"/>
          </p:nvPr>
        </p:nvSpPr>
        <p:spPr>
          <a:xfrm>
            <a:off x="4201433" y="2880500"/>
            <a:ext cx="7253200" cy="1346800"/>
          </a:xfrm>
          <a:prstGeom prst="rect">
            <a:avLst/>
          </a:prstGeom>
        </p:spPr>
        <p:txBody>
          <a:bodyPr vert="horz" wrap="square" lIns="121900" tIns="121900" rIns="121900" bIns="121900" rtlCol="0" anchor="t" anchorCtr="0">
            <a:noAutofit/>
          </a:bodyPr>
          <a:lstStyle/>
          <a:p>
            <a:pPr>
              <a:spcBef>
                <a:spcPts val="0"/>
              </a:spcBef>
            </a:pPr>
            <a:r>
              <a:rPr lang="en" b="1" dirty="0">
                <a:solidFill>
                  <a:srgbClr val="FFFFFF"/>
                </a:solidFill>
              </a:rPr>
              <a:t>Cornerstones Toolkit:</a:t>
            </a:r>
          </a:p>
          <a:p>
            <a:pPr>
              <a:spcBef>
                <a:spcPts val="0"/>
              </a:spcBef>
            </a:pPr>
            <a:r>
              <a:rPr lang="en" dirty="0">
                <a:solidFill>
                  <a:srgbClr val="FFFFFF"/>
                </a:solidFill>
                <a:latin typeface="Roboto"/>
                <a:ea typeface="Roboto"/>
                <a:cs typeface="Roboto"/>
                <a:sym typeface="Roboto"/>
              </a:rPr>
              <a:t>Theory of Action Workbook</a:t>
            </a:r>
          </a:p>
        </p:txBody>
      </p:sp>
    </p:spTree>
    <p:extLst>
      <p:ext uri="{BB962C8B-B14F-4D97-AF65-F5344CB8AC3E}">
        <p14:creationId xmlns:p14="http://schemas.microsoft.com/office/powerpoint/2010/main" val="4133671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206636" y="107975"/>
            <a:ext cx="11680400" cy="657600"/>
          </a:xfrm>
          <a:prstGeom prst="rect">
            <a:avLst/>
          </a:prstGeom>
        </p:spPr>
        <p:txBody>
          <a:bodyPr vert="horz" wrap="square" lIns="121900" tIns="121900" rIns="121900" bIns="121900" rtlCol="0" anchor="t" anchorCtr="0">
            <a:noAutofit/>
          </a:bodyPr>
          <a:lstStyle/>
          <a:p>
            <a:r>
              <a:rPr lang="en"/>
              <a:t>What problem are you trying to solve?</a:t>
            </a:r>
          </a:p>
        </p:txBody>
      </p:sp>
      <p:sp>
        <p:nvSpPr>
          <p:cNvPr id="211" name="Shape 211"/>
          <p:cNvSpPr txBox="1"/>
          <p:nvPr/>
        </p:nvSpPr>
        <p:spPr>
          <a:xfrm>
            <a:off x="387533" y="986700"/>
            <a:ext cx="11674400" cy="4443200"/>
          </a:xfrm>
          <a:prstGeom prst="rect">
            <a:avLst/>
          </a:prstGeom>
          <a:noFill/>
          <a:ln>
            <a:noFill/>
          </a:ln>
        </p:spPr>
        <p:txBody>
          <a:bodyPr wrap="square" lIns="121900" tIns="121900" rIns="121900" bIns="121900" anchor="t" anchorCtr="0">
            <a:noAutofit/>
          </a:bodyPr>
          <a:lstStyle/>
          <a:p>
            <a:r>
              <a:rPr lang="en" sz="2400" i="1">
                <a:latin typeface="Roboto"/>
                <a:ea typeface="Roboto"/>
                <a:cs typeface="Roboto"/>
                <a:sym typeface="Roboto"/>
              </a:rPr>
              <a:t>What is the core problem you are trying to solve? Allow yourself to focus fully on this for a moment. Close your eyes and visualize the problem as it manifests on a daily basis. Perhaps you’re picturing blank and disengaged student faces, the surreptitious (or not so surreptitious) slump of teenage shoulders over a smartphone. Perhaps you’re hearing the desperate intonations of a teacher, explaining and explaining some more, voice raised just enough to cut through shuffling feet. Or you might be conjuring different images altogether- disappointed families, closets of unused supplies, novels accumulating dust on the shelf, spreadsheets of data highlighted in red, neighboring classrooms that house vastly different learning experiences for their inhabitants. </a:t>
            </a:r>
          </a:p>
          <a:p>
            <a:endParaRPr sz="2400" i="1">
              <a:latin typeface="Roboto"/>
              <a:ea typeface="Roboto"/>
              <a:cs typeface="Roboto"/>
              <a:sym typeface="Roboto"/>
            </a:endParaRPr>
          </a:p>
          <a:p>
            <a:r>
              <a:rPr lang="en" sz="2400" i="1">
                <a:latin typeface="Roboto"/>
                <a:ea typeface="Roboto"/>
                <a:cs typeface="Roboto"/>
                <a:sym typeface="Roboto"/>
              </a:rPr>
              <a:t>Whatever images your problem conjures, take a moment to examine them fully </a:t>
            </a:r>
            <a:r>
              <a:rPr lang="en" sz="2400" i="1" u="sng">
                <a:latin typeface="Roboto"/>
                <a:ea typeface="Roboto"/>
                <a:cs typeface="Roboto"/>
                <a:sym typeface="Roboto"/>
              </a:rPr>
              <a:t>without</a:t>
            </a:r>
            <a:r>
              <a:rPr lang="en" sz="2400" i="1">
                <a:latin typeface="Roboto"/>
                <a:ea typeface="Roboto"/>
                <a:cs typeface="Roboto"/>
                <a:sym typeface="Roboto"/>
              </a:rPr>
              <a:t> thinking about solutions or root causes.</a:t>
            </a:r>
          </a:p>
        </p:txBody>
      </p:sp>
    </p:spTree>
    <p:extLst>
      <p:ext uri="{BB962C8B-B14F-4D97-AF65-F5344CB8AC3E}">
        <p14:creationId xmlns:p14="http://schemas.microsoft.com/office/powerpoint/2010/main" val="247596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206636" y="107975"/>
            <a:ext cx="11680400" cy="657600"/>
          </a:xfrm>
          <a:prstGeom prst="rect">
            <a:avLst/>
          </a:prstGeom>
        </p:spPr>
        <p:txBody>
          <a:bodyPr vert="horz" wrap="square" lIns="121900" tIns="121900" rIns="121900" bIns="121900" rtlCol="0" anchor="t" anchorCtr="0">
            <a:noAutofit/>
          </a:bodyPr>
          <a:lstStyle/>
          <a:p>
            <a:r>
              <a:rPr lang="en"/>
              <a:t>Complete this sentence. </a:t>
            </a:r>
          </a:p>
        </p:txBody>
      </p:sp>
      <p:sp>
        <p:nvSpPr>
          <p:cNvPr id="217" name="Shape 217"/>
          <p:cNvSpPr txBox="1"/>
          <p:nvPr/>
        </p:nvSpPr>
        <p:spPr>
          <a:xfrm>
            <a:off x="272000" y="797467"/>
            <a:ext cx="11674400" cy="5324800"/>
          </a:xfrm>
          <a:prstGeom prst="rect">
            <a:avLst/>
          </a:prstGeom>
          <a:noFill/>
          <a:ln w="9525" cap="flat" cmpd="sng">
            <a:solidFill>
              <a:srgbClr val="1F497D"/>
            </a:solidFill>
            <a:prstDash val="solid"/>
            <a:round/>
            <a:headEnd type="none" w="med" len="med"/>
            <a:tailEnd type="none" w="med" len="med"/>
          </a:ln>
        </p:spPr>
        <p:txBody>
          <a:bodyPr wrap="square" lIns="121900" tIns="121900" rIns="121900" bIns="121900" anchor="t" anchorCtr="0">
            <a:noAutofit/>
          </a:bodyPr>
          <a:lstStyle/>
          <a:p>
            <a:pPr>
              <a:lnSpc>
                <a:spcPct val="115000"/>
              </a:lnSpc>
            </a:pPr>
            <a:r>
              <a:rPr lang="en" sz="3200" i="1">
                <a:latin typeface="Roboto"/>
                <a:ea typeface="Roboto"/>
                <a:cs typeface="Roboto"/>
                <a:sym typeface="Roboto"/>
              </a:rPr>
              <a:t>In &lt;district name&gt;, we’ve observed that &lt;problem you’ve observed and are trying to solve&gt;. </a:t>
            </a:r>
          </a:p>
          <a:p>
            <a:pPr>
              <a:lnSpc>
                <a:spcPct val="115000"/>
              </a:lnSpc>
            </a:pPr>
            <a:endParaRPr sz="3200" i="1">
              <a:latin typeface="Roboto"/>
              <a:ea typeface="Roboto"/>
              <a:cs typeface="Roboto"/>
              <a:sym typeface="Roboto"/>
            </a:endParaRPr>
          </a:p>
          <a:p>
            <a:pPr>
              <a:lnSpc>
                <a:spcPct val="115000"/>
              </a:lnSpc>
            </a:pPr>
            <a:r>
              <a:rPr lang="en" sz="3200" i="1">
                <a:latin typeface="Roboto"/>
                <a:ea typeface="Roboto"/>
                <a:cs typeface="Roboto"/>
                <a:sym typeface="Roboto"/>
              </a:rPr>
              <a:t>The impact is &lt;impact of the problem&gt; on &lt;name of group(s) of people the problem most seriously affects&gt;. </a:t>
            </a:r>
          </a:p>
          <a:p>
            <a:endParaRPr sz="2400" i="1">
              <a:latin typeface="Roboto"/>
              <a:ea typeface="Roboto"/>
              <a:cs typeface="Roboto"/>
              <a:sym typeface="Roboto"/>
            </a:endParaRPr>
          </a:p>
          <a:p>
            <a:endParaRPr sz="2400" i="1">
              <a:latin typeface="Roboto"/>
              <a:ea typeface="Roboto"/>
              <a:cs typeface="Roboto"/>
              <a:sym typeface="Roboto"/>
            </a:endParaRPr>
          </a:p>
        </p:txBody>
      </p:sp>
    </p:spTree>
    <p:extLst>
      <p:ext uri="{BB962C8B-B14F-4D97-AF65-F5344CB8AC3E}">
        <p14:creationId xmlns:p14="http://schemas.microsoft.com/office/powerpoint/2010/main" val="3596345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206636" y="107975"/>
            <a:ext cx="11680400" cy="657600"/>
          </a:xfrm>
          <a:prstGeom prst="rect">
            <a:avLst/>
          </a:prstGeom>
        </p:spPr>
        <p:txBody>
          <a:bodyPr vert="horz" wrap="square" lIns="121900" tIns="121900" rIns="121900" bIns="121900" rtlCol="0" anchor="t" anchorCtr="0">
            <a:noAutofit/>
          </a:bodyPr>
          <a:lstStyle/>
          <a:p>
            <a:r>
              <a:rPr lang="en"/>
              <a:t>What will success in solving your problem look like?</a:t>
            </a:r>
          </a:p>
        </p:txBody>
      </p:sp>
      <p:sp>
        <p:nvSpPr>
          <p:cNvPr id="224" name="Shape 224"/>
          <p:cNvSpPr txBox="1"/>
          <p:nvPr/>
        </p:nvSpPr>
        <p:spPr>
          <a:xfrm>
            <a:off x="373600" y="1347537"/>
            <a:ext cx="11674400" cy="4096330"/>
          </a:xfrm>
          <a:prstGeom prst="rect">
            <a:avLst/>
          </a:prstGeom>
          <a:noFill/>
          <a:ln>
            <a:noFill/>
          </a:ln>
        </p:spPr>
        <p:txBody>
          <a:bodyPr wrap="square" lIns="121900" tIns="121900" rIns="121900" bIns="121900" anchor="t" anchorCtr="0">
            <a:noAutofit/>
          </a:bodyPr>
          <a:lstStyle/>
          <a:p>
            <a:r>
              <a:rPr lang="en" sz="2400" i="1" dirty="0">
                <a:latin typeface="Roboto"/>
                <a:ea typeface="Roboto"/>
                <a:cs typeface="Roboto"/>
                <a:sym typeface="Roboto"/>
              </a:rPr>
              <a:t>Close your eyes again. Revisit the picture in your mind, but this time, imagine a world where the problem is solved. What do you see now? </a:t>
            </a:r>
          </a:p>
          <a:p>
            <a:endParaRPr sz="2400" i="1" dirty="0">
              <a:latin typeface="Roboto"/>
              <a:ea typeface="Roboto"/>
              <a:cs typeface="Roboto"/>
              <a:sym typeface="Roboto"/>
            </a:endParaRPr>
          </a:p>
          <a:p>
            <a:r>
              <a:rPr lang="en" sz="2400" i="1" dirty="0">
                <a:latin typeface="Roboto"/>
                <a:ea typeface="Roboto"/>
                <a:cs typeface="Roboto"/>
                <a:sym typeface="Roboto"/>
              </a:rPr>
              <a:t>As you imagine success, avoid thinking about solutions (the how) for now, just focus on understanding what would be true if your problem was solved. What would you hear, and see? </a:t>
            </a:r>
          </a:p>
        </p:txBody>
      </p:sp>
    </p:spTree>
    <p:extLst>
      <p:ext uri="{BB962C8B-B14F-4D97-AF65-F5344CB8AC3E}">
        <p14:creationId xmlns:p14="http://schemas.microsoft.com/office/powerpoint/2010/main" val="805864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206636" y="107975"/>
            <a:ext cx="11680400" cy="657600"/>
          </a:xfrm>
          <a:prstGeom prst="rect">
            <a:avLst/>
          </a:prstGeom>
        </p:spPr>
        <p:txBody>
          <a:bodyPr vert="horz" wrap="square" lIns="121900" tIns="121900" rIns="121900" bIns="121900" rtlCol="0" anchor="t" anchorCtr="0">
            <a:noAutofit/>
          </a:bodyPr>
          <a:lstStyle/>
          <a:p>
            <a:r>
              <a:rPr lang="en">
                <a:solidFill>
                  <a:srgbClr val="1F497D"/>
                </a:solidFill>
              </a:rPr>
              <a:t>Describe a successful end state using words, pictures and/or symbols.</a:t>
            </a:r>
          </a:p>
        </p:txBody>
      </p:sp>
      <p:sp>
        <p:nvSpPr>
          <p:cNvPr id="230" name="Shape 230"/>
          <p:cNvSpPr txBox="1"/>
          <p:nvPr/>
        </p:nvSpPr>
        <p:spPr>
          <a:xfrm>
            <a:off x="272000" y="797467"/>
            <a:ext cx="11674400" cy="5590400"/>
          </a:xfrm>
          <a:prstGeom prst="rect">
            <a:avLst/>
          </a:prstGeom>
          <a:noFill/>
          <a:ln w="9525" cap="flat" cmpd="sng">
            <a:solidFill>
              <a:srgbClr val="1F497D"/>
            </a:solidFill>
            <a:prstDash val="solid"/>
            <a:round/>
            <a:headEnd type="none" w="med" len="med"/>
            <a:tailEnd type="none" w="med" len="med"/>
          </a:ln>
        </p:spPr>
        <p:txBody>
          <a:bodyPr wrap="square" lIns="121900" tIns="121900" rIns="121900" bIns="121900" anchor="t" anchorCtr="0">
            <a:noAutofit/>
          </a:bodyPr>
          <a:lstStyle/>
          <a:p>
            <a:endParaRPr sz="2400" i="1">
              <a:latin typeface="Roboto"/>
              <a:ea typeface="Roboto"/>
              <a:cs typeface="Roboto"/>
              <a:sym typeface="Roboto"/>
            </a:endParaRPr>
          </a:p>
        </p:txBody>
      </p:sp>
    </p:spTree>
    <p:extLst>
      <p:ext uri="{BB962C8B-B14F-4D97-AF65-F5344CB8AC3E}">
        <p14:creationId xmlns:p14="http://schemas.microsoft.com/office/powerpoint/2010/main" val="2648032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206636" y="107975"/>
            <a:ext cx="11680400" cy="657600"/>
          </a:xfrm>
          <a:prstGeom prst="rect">
            <a:avLst/>
          </a:prstGeom>
        </p:spPr>
        <p:txBody>
          <a:bodyPr vert="horz" wrap="square" lIns="121900" tIns="121900" rIns="121900" bIns="121900" rtlCol="0" anchor="t" anchorCtr="0">
            <a:noAutofit/>
          </a:bodyPr>
          <a:lstStyle/>
          <a:p>
            <a:r>
              <a:rPr lang="en">
                <a:solidFill>
                  <a:srgbClr val="1F497D"/>
                </a:solidFill>
              </a:rPr>
              <a:t>What’s your implementation timetable?</a:t>
            </a:r>
          </a:p>
        </p:txBody>
      </p:sp>
      <p:graphicFrame>
        <p:nvGraphicFramePr>
          <p:cNvPr id="237" name="Shape 237"/>
          <p:cNvGraphicFramePr/>
          <p:nvPr>
            <p:extLst>
              <p:ext uri="{D42A27DB-BD31-4B8C-83A1-F6EECF244321}">
                <p14:modId xmlns:p14="http://schemas.microsoft.com/office/powerpoint/2010/main" val="2420506708"/>
              </p:ext>
            </p:extLst>
          </p:nvPr>
        </p:nvGraphicFramePr>
        <p:xfrm>
          <a:off x="443080" y="2567367"/>
          <a:ext cx="10627300" cy="2682160"/>
        </p:xfrm>
        <a:graphic>
          <a:graphicData uri="http://schemas.openxmlformats.org/drawingml/2006/table">
            <a:tbl>
              <a:tblPr>
                <a:noFill/>
              </a:tblPr>
              <a:tblGrid>
                <a:gridCol w="4192167">
                  <a:extLst>
                    <a:ext uri="{9D8B030D-6E8A-4147-A177-3AD203B41FA5}">
                      <a16:colId xmlns:a16="http://schemas.microsoft.com/office/drawing/2014/main" val="20000"/>
                    </a:ext>
                  </a:extLst>
                </a:gridCol>
                <a:gridCol w="6435133">
                  <a:extLst>
                    <a:ext uri="{9D8B030D-6E8A-4147-A177-3AD203B41FA5}">
                      <a16:colId xmlns:a16="http://schemas.microsoft.com/office/drawing/2014/main" val="20001"/>
                    </a:ext>
                  </a:extLst>
                </a:gridCol>
              </a:tblGrid>
              <a:tr h="1341080">
                <a:tc>
                  <a:txBody>
                    <a:bodyPr/>
                    <a:lstStyle/>
                    <a:p>
                      <a:pPr lvl="0">
                        <a:spcBef>
                          <a:spcPts val="0"/>
                        </a:spcBef>
                        <a:buNone/>
                      </a:pPr>
                      <a:r>
                        <a:rPr lang="en" sz="2400" dirty="0"/>
                        <a:t>What is your “launch date” for going rolling out this strategy?</a:t>
                      </a:r>
                    </a:p>
                  </a:txBody>
                  <a:tcPr marL="121900" marR="121900" marT="121900" marB="12190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solidFill>
                      <a:srgbClr val="D4D4D4"/>
                    </a:solidFill>
                  </a:tcPr>
                </a:tc>
                <a:tc>
                  <a:txBody>
                    <a:bodyPr/>
                    <a:lstStyle/>
                    <a:p>
                      <a:pPr lvl="0">
                        <a:spcBef>
                          <a:spcPts val="0"/>
                        </a:spcBef>
                        <a:buNone/>
                      </a:pPr>
                      <a:endParaRPr sz="2400"/>
                    </a:p>
                    <a:p>
                      <a:pPr lvl="0">
                        <a:spcBef>
                          <a:spcPts val="0"/>
                        </a:spcBef>
                        <a:buNone/>
                      </a:pPr>
                      <a:endParaRPr sz="2400"/>
                    </a:p>
                    <a:p>
                      <a:pPr lvl="0">
                        <a:spcBef>
                          <a:spcPts val="0"/>
                        </a:spcBef>
                        <a:buNone/>
                      </a:pPr>
                      <a:endParaRPr sz="2400"/>
                    </a:p>
                  </a:txBody>
                  <a:tcPr marL="121900" marR="121900" marT="121900" marB="12190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extLst>
                  <a:ext uri="{0D108BD9-81ED-4DB2-BD59-A6C34878D82A}">
                    <a16:rowId xmlns:a16="http://schemas.microsoft.com/office/drawing/2014/main" val="10000"/>
                  </a:ext>
                </a:extLst>
              </a:tr>
              <a:tr h="1341080">
                <a:tc>
                  <a:txBody>
                    <a:bodyPr/>
                    <a:lstStyle/>
                    <a:p>
                      <a:pPr lvl="0">
                        <a:spcBef>
                          <a:spcPts val="0"/>
                        </a:spcBef>
                        <a:buNone/>
                      </a:pPr>
                      <a:r>
                        <a:rPr lang="en" sz="2400"/>
                        <a:t>In broad terms (years, quarters, etc.) describe how success will build and expand over time. </a:t>
                      </a:r>
                    </a:p>
                  </a:txBody>
                  <a:tcPr marL="121900" marR="121900" marT="121900" marB="12190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solidFill>
                      <a:srgbClr val="D4D4D4"/>
                    </a:solidFill>
                  </a:tcPr>
                </a:tc>
                <a:tc>
                  <a:txBody>
                    <a:bodyPr/>
                    <a:lstStyle/>
                    <a:p>
                      <a:pPr lvl="0">
                        <a:spcBef>
                          <a:spcPts val="0"/>
                        </a:spcBef>
                        <a:buNone/>
                      </a:pPr>
                      <a:endParaRPr sz="2400" dirty="0"/>
                    </a:p>
                  </a:txBody>
                  <a:tcPr marL="121900" marR="121900" marT="121900" marB="12190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39" name="Shape 239"/>
          <p:cNvSpPr txBox="1"/>
          <p:nvPr/>
        </p:nvSpPr>
        <p:spPr>
          <a:xfrm>
            <a:off x="272000" y="899067"/>
            <a:ext cx="11536000" cy="925200"/>
          </a:xfrm>
          <a:prstGeom prst="rect">
            <a:avLst/>
          </a:prstGeom>
          <a:noFill/>
          <a:ln>
            <a:noFill/>
          </a:ln>
        </p:spPr>
        <p:txBody>
          <a:bodyPr wrap="square" lIns="121900" tIns="121900" rIns="121900" bIns="121900" anchor="t" anchorCtr="0">
            <a:noAutofit/>
          </a:bodyPr>
          <a:lstStyle/>
          <a:p>
            <a:r>
              <a:rPr lang="en" sz="2400" i="1">
                <a:latin typeface="Roboto"/>
                <a:ea typeface="Roboto"/>
                <a:cs typeface="Roboto"/>
                <a:sym typeface="Roboto"/>
              </a:rPr>
              <a:t>Before we go further in the planning process, you need to think about your implementation timetable broadly- this will help ensure you’re making a plan that is right-sized for your timeline. </a:t>
            </a:r>
          </a:p>
          <a:p>
            <a:endParaRPr sz="2400" i="1">
              <a:latin typeface="Roboto"/>
              <a:ea typeface="Roboto"/>
              <a:cs typeface="Roboto"/>
              <a:sym typeface="Roboto"/>
            </a:endParaRPr>
          </a:p>
        </p:txBody>
      </p:sp>
    </p:spTree>
    <p:extLst>
      <p:ext uri="{BB962C8B-B14F-4D97-AF65-F5344CB8AC3E}">
        <p14:creationId xmlns:p14="http://schemas.microsoft.com/office/powerpoint/2010/main" val="1045734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206636" y="107975"/>
            <a:ext cx="11680400" cy="657600"/>
          </a:xfrm>
          <a:prstGeom prst="rect">
            <a:avLst/>
          </a:prstGeom>
        </p:spPr>
        <p:txBody>
          <a:bodyPr vert="horz" wrap="square" lIns="121900" tIns="121900" rIns="121900" bIns="121900" rtlCol="0" anchor="t" anchorCtr="0">
            <a:noAutofit/>
          </a:bodyPr>
          <a:lstStyle/>
          <a:p>
            <a:r>
              <a:rPr lang="en"/>
              <a:t>What is your theory of action?</a:t>
            </a:r>
          </a:p>
        </p:txBody>
      </p:sp>
      <p:sp>
        <p:nvSpPr>
          <p:cNvPr id="245" name="Shape 245"/>
          <p:cNvSpPr txBox="1"/>
          <p:nvPr/>
        </p:nvSpPr>
        <p:spPr>
          <a:xfrm>
            <a:off x="373600" y="1000667"/>
            <a:ext cx="11674400" cy="4443200"/>
          </a:xfrm>
          <a:prstGeom prst="rect">
            <a:avLst/>
          </a:prstGeom>
          <a:noFill/>
          <a:ln>
            <a:noFill/>
          </a:ln>
        </p:spPr>
        <p:txBody>
          <a:bodyPr wrap="square" lIns="121900" tIns="121900" rIns="121900" bIns="121900" anchor="t" anchorCtr="0">
            <a:noAutofit/>
          </a:bodyPr>
          <a:lstStyle/>
          <a:p>
            <a:r>
              <a:rPr lang="en" sz="2400" i="1" dirty="0">
                <a:latin typeface="Roboto"/>
                <a:ea typeface="Roboto"/>
                <a:cs typeface="Roboto"/>
                <a:sym typeface="Roboto"/>
              </a:rPr>
              <a:t>A theory of action is a hypothesis that articulates how specific actions or strategies will lead to desired results, often written as an “if-then” statement (Center for Public Research and Leadership). Think of drafting a theory of action as an opportunity for your steering committee to get on the same page about exactly what you’re trying to do, how you’re trying do it, and how you’ll know if you succeeded. Down the road, it will also be a powerful way to communicate your vision to other stakeholders whose support you’ll eventually need. </a:t>
            </a:r>
          </a:p>
          <a:p>
            <a:endParaRPr sz="2400" i="1" dirty="0">
              <a:latin typeface="Roboto"/>
              <a:ea typeface="Roboto"/>
              <a:cs typeface="Roboto"/>
              <a:sym typeface="Roboto"/>
            </a:endParaRPr>
          </a:p>
          <a:p>
            <a:r>
              <a:rPr lang="en" sz="2400" i="1" dirty="0">
                <a:latin typeface="Roboto"/>
                <a:ea typeface="Roboto"/>
                <a:cs typeface="Roboto"/>
                <a:sym typeface="Roboto"/>
              </a:rPr>
              <a:t>Given the problem that you’re trying to solve, how you’ve defined success, and what you know about the Cornerstones approach of leveraging high quality academic tasks to improve teaching and learning, take a stab at drafting a theory of action that will articulate your approach. </a:t>
            </a:r>
          </a:p>
          <a:p>
            <a:endParaRPr sz="2400" i="1" dirty="0">
              <a:latin typeface="Roboto"/>
              <a:ea typeface="Roboto"/>
              <a:cs typeface="Roboto"/>
              <a:sym typeface="Roboto"/>
            </a:endParaRPr>
          </a:p>
        </p:txBody>
      </p:sp>
    </p:spTree>
    <p:extLst>
      <p:ext uri="{BB962C8B-B14F-4D97-AF65-F5344CB8AC3E}">
        <p14:creationId xmlns:p14="http://schemas.microsoft.com/office/powerpoint/2010/main" val="206141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206636" y="107975"/>
            <a:ext cx="11680400" cy="657600"/>
          </a:xfrm>
          <a:prstGeom prst="rect">
            <a:avLst/>
          </a:prstGeom>
        </p:spPr>
        <p:txBody>
          <a:bodyPr vert="horz" wrap="square" lIns="121900" tIns="121900" rIns="121900" bIns="121900" rtlCol="0" anchor="t" anchorCtr="0">
            <a:noAutofit/>
          </a:bodyPr>
          <a:lstStyle/>
          <a:p>
            <a:r>
              <a:rPr lang="en">
                <a:solidFill>
                  <a:srgbClr val="1F497D"/>
                </a:solidFill>
              </a:rPr>
              <a:t>What is your theory of action?</a:t>
            </a:r>
          </a:p>
        </p:txBody>
      </p:sp>
      <p:grpSp>
        <p:nvGrpSpPr>
          <p:cNvPr id="251" name="Shape 251"/>
          <p:cNvGrpSpPr/>
          <p:nvPr/>
        </p:nvGrpSpPr>
        <p:grpSpPr>
          <a:xfrm>
            <a:off x="304800" y="809813"/>
            <a:ext cx="11498467" cy="4998348"/>
            <a:chOff x="0" y="564077"/>
            <a:chExt cx="10515608" cy="5087205"/>
          </a:xfrm>
        </p:grpSpPr>
        <p:sp>
          <p:nvSpPr>
            <p:cNvPr id="252" name="Shape 252"/>
            <p:cNvSpPr/>
            <p:nvPr/>
          </p:nvSpPr>
          <p:spPr>
            <a:xfrm>
              <a:off x="0" y="564077"/>
              <a:ext cx="10515600" cy="1531499"/>
            </a:xfrm>
            <a:prstGeom prst="rightArrow">
              <a:avLst>
                <a:gd name="adj1" fmla="val 50000"/>
                <a:gd name="adj2" fmla="val 50000"/>
              </a:avLst>
            </a:prstGeom>
            <a:solidFill>
              <a:schemeClr val="accent3"/>
            </a:solidFill>
            <a:ln w="12700" cap="flat" cmpd="sng">
              <a:solidFill>
                <a:srgbClr val="FFFFFF"/>
              </a:solidFill>
              <a:prstDash val="solid"/>
              <a:miter lim="8000"/>
              <a:headEnd type="none" w="med" len="med"/>
              <a:tailEnd type="none" w="med" len="med"/>
            </a:ln>
          </p:spPr>
          <p:txBody>
            <a:bodyPr wrap="square" lIns="121900" tIns="121900" rIns="121900" bIns="121900" anchor="ctr" anchorCtr="0">
              <a:noAutofit/>
            </a:bodyPr>
            <a:lstStyle/>
            <a:p>
              <a:endParaRPr sz="2400"/>
            </a:p>
          </p:txBody>
        </p:sp>
        <p:sp>
          <p:nvSpPr>
            <p:cNvPr id="253" name="Shape 253"/>
            <p:cNvSpPr txBox="1"/>
            <p:nvPr/>
          </p:nvSpPr>
          <p:spPr>
            <a:xfrm>
              <a:off x="0" y="946945"/>
              <a:ext cx="10132800" cy="765600"/>
            </a:xfrm>
            <a:prstGeom prst="rect">
              <a:avLst/>
            </a:prstGeom>
            <a:solidFill>
              <a:schemeClr val="accent3"/>
            </a:solidFill>
            <a:ln>
              <a:noFill/>
            </a:ln>
          </p:spPr>
          <p:txBody>
            <a:bodyPr wrap="square" lIns="142233" tIns="142233" rIns="338667" bIns="324133" anchor="ctr" anchorCtr="0">
              <a:noAutofit/>
            </a:bodyPr>
            <a:lstStyle/>
            <a:p>
              <a:pPr>
                <a:lnSpc>
                  <a:spcPct val="90000"/>
                </a:lnSpc>
                <a:buSzPct val="25000"/>
              </a:pPr>
              <a:r>
                <a:rPr lang="en" sz="2667">
                  <a:solidFill>
                    <a:srgbClr val="FFFFFF"/>
                  </a:solidFill>
                  <a:latin typeface="Roboto"/>
                  <a:ea typeface="Roboto"/>
                  <a:cs typeface="Roboto"/>
                  <a:sym typeface="Roboto"/>
                </a:rPr>
                <a:t>If…</a:t>
              </a:r>
            </a:p>
          </p:txBody>
        </p:sp>
        <p:sp>
          <p:nvSpPr>
            <p:cNvPr id="254" name="Shape 254"/>
            <p:cNvSpPr/>
            <p:nvPr/>
          </p:nvSpPr>
          <p:spPr>
            <a:xfrm>
              <a:off x="0" y="1685214"/>
              <a:ext cx="3238799" cy="2950200"/>
            </a:xfrm>
            <a:prstGeom prst="rect">
              <a:avLst/>
            </a:prstGeom>
            <a:solidFill>
              <a:srgbClr val="FFFFFF"/>
            </a:solidFill>
            <a:ln w="12700" cap="flat" cmpd="sng">
              <a:solidFill>
                <a:srgbClr val="599BD5"/>
              </a:solidFill>
              <a:prstDash val="solid"/>
              <a:miter lim="8000"/>
              <a:headEnd type="none" w="med" len="med"/>
              <a:tailEnd type="none" w="med" len="med"/>
            </a:ln>
          </p:spPr>
          <p:txBody>
            <a:bodyPr wrap="square" lIns="121900" tIns="121900" rIns="121900" bIns="121900" anchor="ctr" anchorCtr="0">
              <a:noAutofit/>
            </a:bodyPr>
            <a:lstStyle/>
            <a:p>
              <a:endParaRPr sz="2400"/>
            </a:p>
          </p:txBody>
        </p:sp>
        <p:sp>
          <p:nvSpPr>
            <p:cNvPr id="255" name="Shape 255"/>
            <p:cNvSpPr txBox="1"/>
            <p:nvPr/>
          </p:nvSpPr>
          <p:spPr>
            <a:xfrm>
              <a:off x="0" y="1685214"/>
              <a:ext cx="3238799" cy="2950200"/>
            </a:xfrm>
            <a:prstGeom prst="rect">
              <a:avLst/>
            </a:prstGeom>
            <a:noFill/>
            <a:ln>
              <a:noFill/>
            </a:ln>
          </p:spPr>
          <p:txBody>
            <a:bodyPr wrap="square" lIns="81267" tIns="81267" rIns="81267" bIns="81267" anchor="t" anchorCtr="0">
              <a:noAutofit/>
            </a:bodyPr>
            <a:lstStyle/>
            <a:p>
              <a:pPr marL="609585" indent="-304792">
                <a:buFont typeface="Roboto"/>
                <a:buChar char="●"/>
              </a:pPr>
              <a:endParaRPr sz="2400">
                <a:highlight>
                  <a:srgbClr val="FFFFFF"/>
                </a:highlight>
                <a:latin typeface="Roboto"/>
                <a:ea typeface="Roboto"/>
                <a:cs typeface="Roboto"/>
                <a:sym typeface="Roboto"/>
              </a:endParaRPr>
            </a:p>
          </p:txBody>
        </p:sp>
        <p:sp>
          <p:nvSpPr>
            <p:cNvPr id="256" name="Shape 256"/>
            <p:cNvSpPr/>
            <p:nvPr/>
          </p:nvSpPr>
          <p:spPr>
            <a:xfrm>
              <a:off x="3238803" y="1052804"/>
              <a:ext cx="7276800" cy="1531500"/>
            </a:xfrm>
            <a:prstGeom prst="rightArrow">
              <a:avLst>
                <a:gd name="adj1" fmla="val 50000"/>
                <a:gd name="adj2" fmla="val 50000"/>
              </a:avLst>
            </a:prstGeom>
            <a:solidFill>
              <a:schemeClr val="accent1"/>
            </a:solidFill>
            <a:ln w="12700" cap="flat" cmpd="sng">
              <a:solidFill>
                <a:srgbClr val="FFFFFF"/>
              </a:solidFill>
              <a:prstDash val="solid"/>
              <a:miter lim="8000"/>
              <a:headEnd type="none" w="med" len="med"/>
              <a:tailEnd type="none" w="med" len="med"/>
            </a:ln>
          </p:spPr>
          <p:txBody>
            <a:bodyPr wrap="square" lIns="121900" tIns="121900" rIns="121900" bIns="121900" anchor="ctr" anchorCtr="0">
              <a:noAutofit/>
            </a:bodyPr>
            <a:lstStyle/>
            <a:p>
              <a:endParaRPr sz="2400"/>
            </a:p>
          </p:txBody>
        </p:sp>
        <p:sp>
          <p:nvSpPr>
            <p:cNvPr id="257" name="Shape 257"/>
            <p:cNvSpPr txBox="1"/>
            <p:nvPr/>
          </p:nvSpPr>
          <p:spPr>
            <a:xfrm>
              <a:off x="3238803" y="1435673"/>
              <a:ext cx="6894000" cy="765600"/>
            </a:xfrm>
            <a:prstGeom prst="rect">
              <a:avLst/>
            </a:prstGeom>
            <a:solidFill>
              <a:schemeClr val="accent1"/>
            </a:solidFill>
            <a:ln>
              <a:noFill/>
            </a:ln>
          </p:spPr>
          <p:txBody>
            <a:bodyPr wrap="square" lIns="142233" tIns="142233" rIns="338667" bIns="324133" anchor="ctr" anchorCtr="0">
              <a:noAutofit/>
            </a:bodyPr>
            <a:lstStyle/>
            <a:p>
              <a:pPr>
                <a:lnSpc>
                  <a:spcPct val="90000"/>
                </a:lnSpc>
                <a:buSzPct val="25000"/>
              </a:pPr>
              <a:r>
                <a:rPr lang="en" sz="2667">
                  <a:solidFill>
                    <a:srgbClr val="FFFFFF"/>
                  </a:solidFill>
                  <a:latin typeface="Roboto"/>
                  <a:ea typeface="Roboto"/>
                  <a:cs typeface="Roboto"/>
                  <a:sym typeface="Roboto"/>
                </a:rPr>
                <a:t>Then we will see…. </a:t>
              </a:r>
            </a:p>
          </p:txBody>
        </p:sp>
        <p:sp>
          <p:nvSpPr>
            <p:cNvPr id="258" name="Shape 258"/>
            <p:cNvSpPr/>
            <p:nvPr/>
          </p:nvSpPr>
          <p:spPr>
            <a:xfrm>
              <a:off x="3238803" y="2233791"/>
              <a:ext cx="3238799" cy="2950199"/>
            </a:xfrm>
            <a:prstGeom prst="rect">
              <a:avLst/>
            </a:prstGeom>
            <a:solidFill>
              <a:srgbClr val="FFFFFF"/>
            </a:solidFill>
            <a:ln w="12700" cap="flat" cmpd="sng">
              <a:solidFill>
                <a:srgbClr val="599BD5"/>
              </a:solidFill>
              <a:prstDash val="solid"/>
              <a:miter lim="8000"/>
              <a:headEnd type="none" w="med" len="med"/>
              <a:tailEnd type="none" w="med" len="med"/>
            </a:ln>
          </p:spPr>
          <p:txBody>
            <a:bodyPr wrap="square" lIns="121900" tIns="121900" rIns="121900" bIns="121900" anchor="t" anchorCtr="0">
              <a:noAutofit/>
            </a:bodyPr>
            <a:lstStyle/>
            <a:p>
              <a:pPr marL="609585" indent="-304792">
                <a:buFont typeface="Roboto"/>
                <a:buChar char="●"/>
              </a:pPr>
              <a:endParaRPr sz="2400">
                <a:latin typeface="Roboto"/>
                <a:ea typeface="Roboto"/>
                <a:cs typeface="Roboto"/>
                <a:sym typeface="Roboto"/>
              </a:endParaRPr>
            </a:p>
          </p:txBody>
        </p:sp>
        <p:sp>
          <p:nvSpPr>
            <p:cNvPr id="259" name="Shape 259"/>
            <p:cNvSpPr/>
            <p:nvPr/>
          </p:nvSpPr>
          <p:spPr>
            <a:xfrm>
              <a:off x="6477608" y="1563295"/>
              <a:ext cx="4037999" cy="1531499"/>
            </a:xfrm>
            <a:prstGeom prst="rightArrow">
              <a:avLst>
                <a:gd name="adj1" fmla="val 50000"/>
                <a:gd name="adj2" fmla="val 50000"/>
              </a:avLst>
            </a:prstGeom>
            <a:solidFill>
              <a:schemeClr val="accent6"/>
            </a:solidFill>
            <a:ln w="12700" cap="flat" cmpd="sng">
              <a:solidFill>
                <a:srgbClr val="FFFFFF"/>
              </a:solidFill>
              <a:prstDash val="solid"/>
              <a:miter lim="8000"/>
              <a:headEnd type="none" w="med" len="med"/>
              <a:tailEnd type="none" w="med" len="med"/>
            </a:ln>
          </p:spPr>
          <p:txBody>
            <a:bodyPr wrap="square" lIns="121900" tIns="121900" rIns="121900" bIns="121900" anchor="ctr" anchorCtr="0">
              <a:noAutofit/>
            </a:bodyPr>
            <a:lstStyle/>
            <a:p>
              <a:endParaRPr sz="2400"/>
            </a:p>
          </p:txBody>
        </p:sp>
        <p:sp>
          <p:nvSpPr>
            <p:cNvPr id="260" name="Shape 260"/>
            <p:cNvSpPr txBox="1"/>
            <p:nvPr/>
          </p:nvSpPr>
          <p:spPr>
            <a:xfrm>
              <a:off x="6477608" y="1946164"/>
              <a:ext cx="3655199" cy="765600"/>
            </a:xfrm>
            <a:prstGeom prst="rect">
              <a:avLst/>
            </a:prstGeom>
            <a:solidFill>
              <a:schemeClr val="accent6"/>
            </a:solidFill>
            <a:ln>
              <a:noFill/>
            </a:ln>
          </p:spPr>
          <p:txBody>
            <a:bodyPr wrap="square" lIns="142233" tIns="142233" rIns="338667" bIns="324133" anchor="ctr" anchorCtr="0">
              <a:noAutofit/>
            </a:bodyPr>
            <a:lstStyle/>
            <a:p>
              <a:pPr>
                <a:lnSpc>
                  <a:spcPct val="90000"/>
                </a:lnSpc>
                <a:buSzPct val="25000"/>
              </a:pPr>
              <a:r>
                <a:rPr lang="en" sz="2667">
                  <a:solidFill>
                    <a:srgbClr val="FFFFFF"/>
                  </a:solidFill>
                  <a:latin typeface="Roboto"/>
                  <a:ea typeface="Roboto"/>
                  <a:cs typeface="Roboto"/>
                  <a:sym typeface="Roboto"/>
                </a:rPr>
                <a:t>And the impact will be</a:t>
              </a:r>
            </a:p>
          </p:txBody>
        </p:sp>
        <p:sp>
          <p:nvSpPr>
            <p:cNvPr id="261" name="Shape 261"/>
            <p:cNvSpPr/>
            <p:nvPr/>
          </p:nvSpPr>
          <p:spPr>
            <a:xfrm>
              <a:off x="6477608" y="2744282"/>
              <a:ext cx="3238799" cy="2907000"/>
            </a:xfrm>
            <a:prstGeom prst="rect">
              <a:avLst/>
            </a:prstGeom>
            <a:solidFill>
              <a:srgbClr val="FFFFFF"/>
            </a:solidFill>
            <a:ln w="12700" cap="flat" cmpd="sng">
              <a:solidFill>
                <a:srgbClr val="599BD5"/>
              </a:solidFill>
              <a:prstDash val="solid"/>
              <a:miter lim="8000"/>
              <a:headEnd type="none" w="med" len="med"/>
              <a:tailEnd type="none" w="med" len="med"/>
            </a:ln>
          </p:spPr>
          <p:txBody>
            <a:bodyPr wrap="square" lIns="121900" tIns="121900" rIns="121900" bIns="121900" anchor="ctr" anchorCtr="0">
              <a:noAutofit/>
            </a:bodyPr>
            <a:lstStyle/>
            <a:p>
              <a:endParaRPr sz="2400"/>
            </a:p>
          </p:txBody>
        </p:sp>
        <p:sp>
          <p:nvSpPr>
            <p:cNvPr id="262" name="Shape 262"/>
            <p:cNvSpPr txBox="1"/>
            <p:nvPr/>
          </p:nvSpPr>
          <p:spPr>
            <a:xfrm>
              <a:off x="6477608" y="2744282"/>
              <a:ext cx="3238799" cy="2907000"/>
            </a:xfrm>
            <a:prstGeom prst="rect">
              <a:avLst/>
            </a:prstGeom>
            <a:noFill/>
            <a:ln>
              <a:noFill/>
            </a:ln>
          </p:spPr>
          <p:txBody>
            <a:bodyPr wrap="square" lIns="71100" tIns="71100" rIns="71100" bIns="71100" anchor="t" anchorCtr="0">
              <a:noAutofit/>
            </a:bodyPr>
            <a:lstStyle/>
            <a:p>
              <a:pPr marL="609585" indent="-304792">
                <a:buFont typeface="Roboto"/>
                <a:buChar char="●"/>
              </a:pPr>
              <a:endParaRPr sz="2400">
                <a:latin typeface="Roboto"/>
                <a:ea typeface="Roboto"/>
                <a:cs typeface="Roboto"/>
                <a:sym typeface="Roboto"/>
              </a:endParaRPr>
            </a:p>
          </p:txBody>
        </p:sp>
      </p:grpSp>
      <p:graphicFrame>
        <p:nvGraphicFramePr>
          <p:cNvPr id="263" name="Shape 263"/>
          <p:cNvGraphicFramePr/>
          <p:nvPr/>
        </p:nvGraphicFramePr>
        <p:xfrm>
          <a:off x="1270000" y="6146800"/>
          <a:ext cx="9652000" cy="508000"/>
        </p:xfrm>
        <a:graphic>
          <a:graphicData uri="http://schemas.openxmlformats.org/drawingml/2006/table">
            <a:tbl>
              <a:tblPr>
                <a:noFill/>
              </a:tblPr>
              <a:tblGrid>
                <a:gridCol w="9652000">
                  <a:extLst>
                    <a:ext uri="{9D8B030D-6E8A-4147-A177-3AD203B41FA5}">
                      <a16:colId xmlns:a16="http://schemas.microsoft.com/office/drawing/2014/main" val="20000"/>
                    </a:ext>
                  </a:extLst>
                </a:gridCol>
              </a:tblGrid>
              <a:tr h="508000">
                <a:tc>
                  <a:txBody>
                    <a:bodyPr/>
                    <a:lstStyle/>
                    <a:p>
                      <a:pPr lvl="0">
                        <a:spcBef>
                          <a:spcPts val="0"/>
                        </a:spcBef>
                        <a:buNone/>
                      </a:pPr>
                      <a:r>
                        <a:rPr lang="en" sz="1300" i="1" dirty="0">
                          <a:latin typeface="Roboto"/>
                          <a:ea typeface="Roboto"/>
                          <a:cs typeface="Roboto"/>
                          <a:sym typeface="Roboto"/>
                        </a:rPr>
                        <a:t>***See more tips for drafting your theory of action in the notes section below. </a:t>
                      </a:r>
                    </a:p>
                  </a:txBody>
                  <a:tcPr marL="121900" marR="121900" marT="121900" marB="121900">
                    <a:lnL w="9525" cap="flat" cmpd="sng">
                      <a:solidFill>
                        <a:schemeClr val="accent4"/>
                      </a:solidFill>
                      <a:prstDash val="solid"/>
                      <a:round/>
                      <a:headEnd type="none" w="med" len="med"/>
                      <a:tailEnd type="none" w="med" len="med"/>
                    </a:lnL>
                    <a:lnR w="9525" cap="flat" cmpd="sng">
                      <a:solidFill>
                        <a:schemeClr val="accent4"/>
                      </a:solidFill>
                      <a:prstDash val="solid"/>
                      <a:round/>
                      <a:headEnd type="none" w="med" len="med"/>
                      <a:tailEnd type="none" w="med" len="med"/>
                    </a:lnR>
                    <a:lnT w="9525" cap="flat" cmpd="sng">
                      <a:solidFill>
                        <a:schemeClr val="accent4"/>
                      </a:solidFill>
                      <a:prstDash val="solid"/>
                      <a:round/>
                      <a:headEnd type="none" w="med" len="med"/>
                      <a:tailEnd type="none" w="med" len="med"/>
                    </a:lnT>
                    <a:lnB w="9525" cap="flat" cmpd="sng">
                      <a:solidFill>
                        <a:schemeClr val="accent4"/>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431349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939</Words>
  <Application>Microsoft Office PowerPoint</Application>
  <PresentationFormat>Widescreen</PresentationFormat>
  <Paragraphs>60</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Delius</vt:lpstr>
      <vt:lpstr>Roboto</vt:lpstr>
      <vt:lpstr>Office Theme</vt:lpstr>
      <vt:lpstr>Cornerstones Toolkit: Theory of Action Workbook</vt:lpstr>
      <vt:lpstr>What problem are you trying to solve?</vt:lpstr>
      <vt:lpstr>Complete this sentence. </vt:lpstr>
      <vt:lpstr>What will success in solving your problem look like?</vt:lpstr>
      <vt:lpstr>Describe a successful end state using words, pictures and/or symbols.</vt:lpstr>
      <vt:lpstr>What’s your implementation timetable?</vt:lpstr>
      <vt:lpstr>What is your theory of action?</vt:lpstr>
      <vt:lpstr>What is your theory of 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Cornerstones Toolkit: Theory of Action Workbook</dc:title>
  <dc:creator>Edmonds, Marisa (DCPS-Associates)</dc:creator>
  <cp:lastModifiedBy>Edmonds, Marisa (DCPS-Associates)</cp:lastModifiedBy>
  <cp:revision>1</cp:revision>
  <dcterms:created xsi:type="dcterms:W3CDTF">2017-09-08T16:40:48Z</dcterms:created>
  <dcterms:modified xsi:type="dcterms:W3CDTF">2017-09-08T16:41:14Z</dcterms:modified>
</cp:coreProperties>
</file>