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67" d="100"/>
          <a:sy n="67" d="100"/>
        </p:scale>
        <p:origin x="84" y="1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9DFF9-2E78-4CEE-9A99-43DDAECC96A4}" type="datetimeFigureOut">
              <a:rPr lang="en-US" smtClean="0"/>
              <a:t>9/8/2017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6FB4B-653C-430E-B4B1-7655817B2635}" type="slidenum">
              <a:rPr lang="en-US" smtClean="0"/>
              <a:t>‹#›</a:t>
            </a:fld>
            <a:endParaRPr lang="en-US"/>
          </a:p>
        </p:txBody>
      </p:sp>
    </p:spTree>
    <p:extLst>
      <p:ext uri="{BB962C8B-B14F-4D97-AF65-F5344CB8AC3E}">
        <p14:creationId xmlns:p14="http://schemas.microsoft.com/office/powerpoint/2010/main" val="150652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4609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31006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1" name="Shape 29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85991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7" name="Shape 2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802651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R="0" lvl="0" algn="l" rtl="0">
              <a:lnSpc>
                <a:spcPct val="100000"/>
              </a:lnSpc>
              <a:spcBef>
                <a:spcPts val="0"/>
              </a:spcBef>
              <a:spcAft>
                <a:spcPts val="0"/>
              </a:spcAft>
              <a:buNone/>
            </a:pPr>
            <a:r>
              <a:rPr lang="en"/>
              <a:t>Questions to consider as you draft your hallmarks. </a:t>
            </a:r>
          </a:p>
          <a:p>
            <a:pPr marL="457200" marR="0" lvl="0" indent="-228600" algn="l" rtl="0">
              <a:lnSpc>
                <a:spcPct val="100000"/>
              </a:lnSpc>
              <a:spcBef>
                <a:spcPts val="0"/>
              </a:spcBef>
              <a:spcAft>
                <a:spcPts val="0"/>
              </a:spcAft>
            </a:pPr>
            <a:r>
              <a:rPr lang="en"/>
              <a:t>In order to create conditions that will result in the impacts you described in your theory of action….  </a:t>
            </a:r>
          </a:p>
          <a:p>
            <a:pPr marL="914400" marR="0" lvl="1" indent="-228600" algn="l" rtl="0">
              <a:lnSpc>
                <a:spcPct val="100000"/>
              </a:lnSpc>
              <a:spcBef>
                <a:spcPts val="0"/>
              </a:spcBef>
              <a:spcAft>
                <a:spcPts val="0"/>
              </a:spcAft>
            </a:pPr>
            <a:r>
              <a:rPr lang="en"/>
              <a:t>What would need to be true of student work products in tasks?</a:t>
            </a:r>
          </a:p>
          <a:p>
            <a:pPr marL="914400" marR="0" lvl="1" indent="-228600" algn="l" rtl="0">
              <a:lnSpc>
                <a:spcPct val="100000"/>
              </a:lnSpc>
              <a:spcBef>
                <a:spcPts val="0"/>
              </a:spcBef>
              <a:spcAft>
                <a:spcPts val="0"/>
              </a:spcAft>
            </a:pPr>
            <a:r>
              <a:rPr lang="en"/>
              <a:t>What would need to be true of the actual experience of the task?</a:t>
            </a:r>
          </a:p>
          <a:p>
            <a:pPr marL="914400" marR="0" lvl="1" indent="-228600" algn="l" rtl="0">
              <a:lnSpc>
                <a:spcPct val="100000"/>
              </a:lnSpc>
              <a:spcBef>
                <a:spcPts val="0"/>
              </a:spcBef>
              <a:spcAft>
                <a:spcPts val="0"/>
              </a:spcAft>
            </a:pPr>
            <a:r>
              <a:rPr lang="en"/>
              <a:t>What would need to be true about the teacher’s role?</a:t>
            </a:r>
          </a:p>
          <a:p>
            <a:pPr marL="914400" marR="0" lvl="1" indent="-228600" algn="l" rtl="0">
              <a:lnSpc>
                <a:spcPct val="100000"/>
              </a:lnSpc>
              <a:spcBef>
                <a:spcPts val="0"/>
              </a:spcBef>
              <a:spcAft>
                <a:spcPts val="0"/>
              </a:spcAft>
            </a:pPr>
            <a:r>
              <a:rPr lang="en"/>
              <a:t>What would need to be true about the instructional models used in tasks? </a:t>
            </a:r>
          </a:p>
          <a:p>
            <a:pPr marL="914400" marR="0" lvl="1" indent="-228600" algn="l" rtl="0">
              <a:lnSpc>
                <a:spcPct val="100000"/>
              </a:lnSpc>
              <a:spcBef>
                <a:spcPts val="0"/>
              </a:spcBef>
              <a:spcAft>
                <a:spcPts val="0"/>
              </a:spcAft>
            </a:pPr>
            <a:r>
              <a:rPr lang="en"/>
              <a:t>What would need to be true about the instructional materials themselves? </a:t>
            </a:r>
          </a:p>
          <a:p>
            <a:pPr marR="0" lvl="0" algn="l" rtl="0">
              <a:lnSpc>
                <a:spcPct val="100000"/>
              </a:lnSpc>
              <a:spcBef>
                <a:spcPts val="0"/>
              </a:spcBef>
              <a:spcAft>
                <a:spcPts val="0"/>
              </a:spcAft>
              <a:buNone/>
            </a:pPr>
            <a:endParaRPr/>
          </a:p>
        </p:txBody>
      </p:sp>
    </p:spTree>
    <p:extLst>
      <p:ext uri="{BB962C8B-B14F-4D97-AF65-F5344CB8AC3E}">
        <p14:creationId xmlns:p14="http://schemas.microsoft.com/office/powerpoint/2010/main" val="1955909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52229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034E2295-3C04-4C9F-A032-20C66823793B}"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406068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34E2295-3C04-4C9F-A032-20C66823793B}"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293980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34E2295-3C04-4C9F-A032-20C66823793B}"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61828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Title">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1000685" y="2852545"/>
            <a:ext cx="10865200" cy="1090400"/>
          </a:xfrm>
          <a:prstGeom prst="rect">
            <a:avLst/>
          </a:prstGeom>
          <a:noFill/>
          <a:ln>
            <a:noFill/>
          </a:ln>
        </p:spPr>
        <p:txBody>
          <a:bodyPr wrap="square" lIns="91425" tIns="91425" rIns="91425" bIns="91425" anchor="ctr" anchorCtr="0"/>
          <a:lstStyle>
            <a:lvl1pPr lvl="0" algn="r" rtl="0">
              <a:spcBef>
                <a:spcPts val="0"/>
              </a:spcBef>
              <a:buClr>
                <a:schemeClr val="accent1"/>
              </a:buClr>
              <a:defRPr>
                <a:solidFill>
                  <a:schemeClr val="accent1"/>
                </a:solidFill>
              </a:defRPr>
            </a:lvl1pPr>
            <a:lvl2pPr lvl="1" rtl="0">
              <a:spcBef>
                <a:spcPts val="0"/>
              </a:spcBef>
              <a:buClr>
                <a:schemeClr val="accent1"/>
              </a:buClr>
              <a:defRPr>
                <a:solidFill>
                  <a:schemeClr val="accent1"/>
                </a:solidFill>
              </a:defRPr>
            </a:lvl2pPr>
            <a:lvl3pPr lvl="2" rtl="0">
              <a:spcBef>
                <a:spcPts val="0"/>
              </a:spcBef>
              <a:buClr>
                <a:schemeClr val="accent1"/>
              </a:buClr>
              <a:defRPr>
                <a:solidFill>
                  <a:schemeClr val="accent1"/>
                </a:solidFill>
              </a:defRPr>
            </a:lvl3pPr>
            <a:lvl4pPr lvl="3" rtl="0">
              <a:spcBef>
                <a:spcPts val="0"/>
              </a:spcBef>
              <a:buClr>
                <a:schemeClr val="accent1"/>
              </a:buClr>
              <a:defRPr>
                <a:solidFill>
                  <a:schemeClr val="accent1"/>
                </a:solidFill>
              </a:defRPr>
            </a:lvl4pPr>
            <a:lvl5pPr lvl="4" rtl="0">
              <a:spcBef>
                <a:spcPts val="0"/>
              </a:spcBef>
              <a:buClr>
                <a:schemeClr val="accent1"/>
              </a:buClr>
              <a:defRPr>
                <a:solidFill>
                  <a:schemeClr val="accent1"/>
                </a:solidFill>
              </a:defRPr>
            </a:lvl5pPr>
            <a:lvl6pPr lvl="5" rtl="0">
              <a:spcBef>
                <a:spcPts val="0"/>
              </a:spcBef>
              <a:buClr>
                <a:schemeClr val="accent1"/>
              </a:buClr>
              <a:defRPr>
                <a:solidFill>
                  <a:schemeClr val="accent1"/>
                </a:solidFill>
              </a:defRPr>
            </a:lvl6pPr>
            <a:lvl7pPr lvl="6" rtl="0">
              <a:spcBef>
                <a:spcPts val="0"/>
              </a:spcBef>
              <a:buClr>
                <a:schemeClr val="accent1"/>
              </a:buClr>
              <a:defRPr>
                <a:solidFill>
                  <a:schemeClr val="accent1"/>
                </a:solidFill>
              </a:defRPr>
            </a:lvl7pPr>
            <a:lvl8pPr lvl="7" rtl="0">
              <a:spcBef>
                <a:spcPts val="0"/>
              </a:spcBef>
              <a:buClr>
                <a:schemeClr val="accent1"/>
              </a:buClr>
              <a:defRPr>
                <a:solidFill>
                  <a:schemeClr val="accent1"/>
                </a:solidFill>
              </a:defRPr>
            </a:lvl8pPr>
            <a:lvl9pPr lvl="8" rtl="0">
              <a:spcBef>
                <a:spcPts val="0"/>
              </a:spcBef>
              <a:buClr>
                <a:schemeClr val="accent1"/>
              </a:buClr>
              <a:defRPr>
                <a:solidFill>
                  <a:schemeClr val="accent1"/>
                </a:solidFill>
              </a:defRPr>
            </a:lvl9pPr>
          </a:lstStyle>
          <a:p>
            <a:endParaRPr/>
          </a:p>
        </p:txBody>
      </p:sp>
    </p:spTree>
    <p:extLst>
      <p:ext uri="{BB962C8B-B14F-4D97-AF65-F5344CB8AC3E}">
        <p14:creationId xmlns:p14="http://schemas.microsoft.com/office/powerpoint/2010/main" val="1253163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Only 1">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06636" y="107975"/>
            <a:ext cx="11680400" cy="657600"/>
          </a:xfrm>
          <a:prstGeom prst="rect">
            <a:avLst/>
          </a:prstGeom>
          <a:noFill/>
          <a:ln>
            <a:noFill/>
          </a:ln>
        </p:spPr>
        <p:txBody>
          <a:bodyPr wrap="square" lIns="91425" tIns="91425" rIns="91425" bIns="91425" anchor="t" anchorCtr="0"/>
          <a:lstStyle>
            <a:lvl1pPr lvl="0" algn="l" rtl="0">
              <a:spcBef>
                <a:spcPts val="0"/>
              </a:spcBef>
              <a:buClr>
                <a:srgbClr val="1F497D"/>
              </a:buClr>
              <a:buFont typeface="Delius"/>
              <a:buNone/>
              <a:defRPr>
                <a:solidFill>
                  <a:srgbClr val="1F497D"/>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extLst>
      <p:ext uri="{BB962C8B-B14F-4D97-AF65-F5344CB8AC3E}">
        <p14:creationId xmlns:p14="http://schemas.microsoft.com/office/powerpoint/2010/main" val="250397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034E2295-3C04-4C9F-A032-20C66823793B}"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214035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4E2295-3C04-4C9F-A032-20C66823793B}"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372336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034E2295-3C04-4C9F-A032-20C66823793B}"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248276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034E2295-3C04-4C9F-A032-20C66823793B}"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3830138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034E2295-3C04-4C9F-A032-20C66823793B}"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422358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E2295-3C04-4C9F-A032-20C66823793B}"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32752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4E2295-3C04-4C9F-A032-20C66823793B}"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197141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4E2295-3C04-4C9F-A032-20C66823793B}"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C575E2-B49E-44A8-ACC0-46A2FFEC736B}" type="slidenum">
              <a:rPr lang="en-US" smtClean="0"/>
              <a:t>‹#›</a:t>
            </a:fld>
            <a:endParaRPr lang="en-US"/>
          </a:p>
        </p:txBody>
      </p:sp>
    </p:spTree>
    <p:extLst>
      <p:ext uri="{BB962C8B-B14F-4D97-AF65-F5344CB8AC3E}">
        <p14:creationId xmlns:p14="http://schemas.microsoft.com/office/powerpoint/2010/main" val="243220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E2295-3C04-4C9F-A032-20C66823793B}" type="datetimeFigureOut">
              <a:rPr lang="en-US" smtClean="0"/>
              <a:t>9/8/2017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575E2-B49E-44A8-ACC0-46A2FFEC736B}" type="slidenum">
              <a:rPr lang="en-US" smtClean="0"/>
              <a:t>‹#›</a:t>
            </a:fld>
            <a:endParaRPr lang="en-US"/>
          </a:p>
        </p:txBody>
      </p:sp>
    </p:spTree>
    <p:extLst>
      <p:ext uri="{BB962C8B-B14F-4D97-AF65-F5344CB8AC3E}">
        <p14:creationId xmlns:p14="http://schemas.microsoft.com/office/powerpoint/2010/main" val="823791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slide=id.g1b1358939f_0_251"/><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slide=id.g1ca7a1543e_0_29"/><Relationship Id="rId5" Type="http://schemas.openxmlformats.org/officeDocument/2006/relationships/hyperlink" Target="#slide=id.g1ca7a1543e_0_0"/><Relationship Id="rId4" Type="http://schemas.openxmlformats.org/officeDocument/2006/relationships/hyperlink" Target="#slide=id.g1b1358939f_0_258"/></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p:nvPr/>
        </p:nvSpPr>
        <p:spPr>
          <a:xfrm>
            <a:off x="-987300" y="2018600"/>
            <a:ext cx="13274800" cy="2820800"/>
          </a:xfrm>
          <a:prstGeom prst="rect">
            <a:avLst/>
          </a:prstGeom>
          <a:solidFill>
            <a:srgbClr val="1F497D"/>
          </a:solidFill>
          <a:ln>
            <a:noFill/>
          </a:ln>
        </p:spPr>
        <p:txBody>
          <a:bodyPr wrap="square" lIns="121900" tIns="121900" rIns="121900" bIns="121900" anchor="ctr" anchorCtr="0">
            <a:noAutofit/>
          </a:bodyPr>
          <a:lstStyle/>
          <a:p>
            <a:endParaRPr sz="2400"/>
          </a:p>
        </p:txBody>
      </p:sp>
      <p:sp>
        <p:nvSpPr>
          <p:cNvPr id="130" name="Shape 130"/>
          <p:cNvSpPr/>
          <p:nvPr/>
        </p:nvSpPr>
        <p:spPr>
          <a:xfrm>
            <a:off x="222933" y="1647200"/>
            <a:ext cx="3476400" cy="3563600"/>
          </a:xfrm>
          <a:prstGeom prst="ellipse">
            <a:avLst/>
          </a:prstGeom>
          <a:solidFill>
            <a:srgbClr val="FFFFFF"/>
          </a:solidFill>
          <a:ln>
            <a:noFill/>
          </a:ln>
        </p:spPr>
        <p:txBody>
          <a:bodyPr wrap="square" lIns="121900" tIns="121900" rIns="121900" bIns="121900" anchor="ctr" anchorCtr="0">
            <a:noAutofit/>
          </a:bodyPr>
          <a:lstStyle/>
          <a:p>
            <a:endParaRPr sz="2400"/>
          </a:p>
        </p:txBody>
      </p:sp>
      <p:pic>
        <p:nvPicPr>
          <p:cNvPr id="131" name="Shape 131"/>
          <p:cNvPicPr preferRelativeResize="0"/>
          <p:nvPr/>
        </p:nvPicPr>
        <p:blipFill>
          <a:blip r:embed="rId3">
            <a:alphaModFix/>
          </a:blip>
          <a:stretch>
            <a:fillRect/>
          </a:stretch>
        </p:blipFill>
        <p:spPr>
          <a:xfrm>
            <a:off x="-115082" y="1311034"/>
            <a:ext cx="4152399" cy="5058567"/>
          </a:xfrm>
          <a:prstGeom prst="rect">
            <a:avLst/>
          </a:prstGeom>
          <a:noFill/>
          <a:ln>
            <a:noFill/>
          </a:ln>
        </p:spPr>
      </p:pic>
      <p:sp>
        <p:nvSpPr>
          <p:cNvPr id="132" name="Shape 132"/>
          <p:cNvSpPr txBox="1">
            <a:spLocks noGrp="1"/>
          </p:cNvSpPr>
          <p:nvPr>
            <p:ph type="ctrTitle" idx="4294967295"/>
          </p:nvPr>
        </p:nvSpPr>
        <p:spPr>
          <a:xfrm>
            <a:off x="4201433" y="2880500"/>
            <a:ext cx="7253200" cy="1346800"/>
          </a:xfrm>
          <a:prstGeom prst="rect">
            <a:avLst/>
          </a:prstGeom>
        </p:spPr>
        <p:txBody>
          <a:bodyPr vert="horz" wrap="square" lIns="121900" tIns="121900" rIns="121900" bIns="121900" rtlCol="0" anchor="t" anchorCtr="0">
            <a:noAutofit/>
          </a:bodyPr>
          <a:lstStyle/>
          <a:p>
            <a:pPr>
              <a:spcBef>
                <a:spcPts val="0"/>
              </a:spcBef>
            </a:pPr>
            <a:r>
              <a:rPr lang="en" b="1" dirty="0">
                <a:solidFill>
                  <a:srgbClr val="FFFFFF"/>
                </a:solidFill>
              </a:rPr>
              <a:t>Cornerstones Toolkit:</a:t>
            </a:r>
            <a:endParaRPr b="1" dirty="0">
              <a:solidFill>
                <a:srgbClr val="FFFFFF"/>
              </a:solidFill>
            </a:endParaRPr>
          </a:p>
          <a:p>
            <a:pPr>
              <a:spcBef>
                <a:spcPts val="0"/>
              </a:spcBef>
            </a:pPr>
            <a:r>
              <a:rPr lang="en" dirty="0">
                <a:solidFill>
                  <a:srgbClr val="FFFFFF"/>
                </a:solidFill>
                <a:latin typeface="Roboto"/>
                <a:ea typeface="Roboto"/>
                <a:cs typeface="Roboto"/>
                <a:sym typeface="Roboto"/>
              </a:rPr>
              <a:t>Defining a Vision for Tasks</a:t>
            </a:r>
          </a:p>
        </p:txBody>
      </p:sp>
    </p:spTree>
    <p:extLst>
      <p:ext uri="{BB962C8B-B14F-4D97-AF65-F5344CB8AC3E}">
        <p14:creationId xmlns:p14="http://schemas.microsoft.com/office/powerpoint/2010/main" val="4169672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a:hlinkClick r:id="rId3"/>
          </p:cNvPr>
          <p:cNvSpPr/>
          <p:nvPr/>
        </p:nvSpPr>
        <p:spPr>
          <a:xfrm>
            <a:off x="1115432" y="2481000"/>
            <a:ext cx="2727200" cy="1665600"/>
          </a:xfrm>
          <a:prstGeom prst="chevron">
            <a:avLst>
              <a:gd name="adj" fmla="val 24993"/>
            </a:avLst>
          </a:prstGeom>
          <a:solidFill>
            <a:schemeClr val="accent2"/>
          </a:solidFill>
          <a:ln>
            <a:noFill/>
          </a:ln>
        </p:spPr>
        <p:txBody>
          <a:bodyPr wrap="square" lIns="121900" tIns="121900" rIns="121900" bIns="121900" anchor="ctr" anchorCtr="0">
            <a:noAutofit/>
          </a:bodyPr>
          <a:lstStyle/>
          <a:p>
            <a:pPr algn="ctr"/>
            <a:r>
              <a:rPr lang="en" sz="2400" b="1" dirty="0">
                <a:solidFill>
                  <a:srgbClr val="FFFFFF"/>
                </a:solidFill>
                <a:latin typeface="Helvetica Neue"/>
                <a:ea typeface="Helvetica Neue"/>
                <a:cs typeface="Helvetica Neue"/>
                <a:sym typeface="Helvetica Neue"/>
              </a:rPr>
              <a:t>Drafting a theory of action</a:t>
            </a:r>
          </a:p>
        </p:txBody>
      </p:sp>
      <p:sp>
        <p:nvSpPr>
          <p:cNvPr id="170" name="Shape 170">
            <a:hlinkClick r:id="rId4"/>
          </p:cNvPr>
          <p:cNvSpPr/>
          <p:nvPr/>
        </p:nvSpPr>
        <p:spPr>
          <a:xfrm>
            <a:off x="3577071" y="2481000"/>
            <a:ext cx="2727199" cy="1665600"/>
          </a:xfrm>
          <a:prstGeom prst="chevron">
            <a:avLst>
              <a:gd name="adj" fmla="val 24993"/>
            </a:avLst>
          </a:prstGeom>
          <a:solidFill>
            <a:schemeClr val="accent3"/>
          </a:solidFill>
          <a:ln>
            <a:noFill/>
          </a:ln>
        </p:spPr>
        <p:txBody>
          <a:bodyPr wrap="square" lIns="121900" tIns="121900" rIns="121900" bIns="121900" anchor="ctr" anchorCtr="0">
            <a:noAutofit/>
          </a:bodyPr>
          <a:lstStyle/>
          <a:p>
            <a:pPr algn="ctr"/>
            <a:r>
              <a:rPr lang="en" sz="2400" b="1" dirty="0">
                <a:solidFill>
                  <a:srgbClr val="FFFFFF"/>
                </a:solidFill>
                <a:latin typeface="Helvetica Neue"/>
                <a:ea typeface="Helvetica Neue"/>
                <a:cs typeface="Helvetica Neue"/>
                <a:sym typeface="Helvetica Neue"/>
              </a:rPr>
              <a:t>Clarifying a vision for “tasks” &amp; PD</a:t>
            </a:r>
          </a:p>
        </p:txBody>
      </p:sp>
      <p:sp>
        <p:nvSpPr>
          <p:cNvPr id="171" name="Shape 171">
            <a:hlinkClick r:id="rId5"/>
          </p:cNvPr>
          <p:cNvSpPr/>
          <p:nvPr/>
        </p:nvSpPr>
        <p:spPr>
          <a:xfrm>
            <a:off x="6056120" y="2481000"/>
            <a:ext cx="2727200" cy="1665600"/>
          </a:xfrm>
          <a:prstGeom prst="chevron">
            <a:avLst>
              <a:gd name="adj" fmla="val 24993"/>
            </a:avLst>
          </a:prstGeom>
          <a:solidFill>
            <a:schemeClr val="accent1"/>
          </a:solidFill>
          <a:ln>
            <a:noFill/>
          </a:ln>
        </p:spPr>
        <p:txBody>
          <a:bodyPr wrap="square" lIns="121900" tIns="121900" rIns="121900" bIns="121900" anchor="ctr" anchorCtr="0">
            <a:noAutofit/>
          </a:bodyPr>
          <a:lstStyle/>
          <a:p>
            <a:pPr algn="ctr"/>
            <a:r>
              <a:rPr lang="en" sz="2400" b="1" dirty="0">
                <a:solidFill>
                  <a:srgbClr val="FFFFFF"/>
                </a:solidFill>
                <a:latin typeface="Helvetica Neue"/>
                <a:ea typeface="Helvetica Neue"/>
                <a:cs typeface="Helvetica Neue"/>
                <a:sym typeface="Helvetica Neue"/>
              </a:rPr>
              <a:t>Beginning to implement</a:t>
            </a:r>
          </a:p>
        </p:txBody>
      </p:sp>
      <p:sp>
        <p:nvSpPr>
          <p:cNvPr id="172" name="Shape 172">
            <a:hlinkClick r:id="rId6"/>
          </p:cNvPr>
          <p:cNvSpPr/>
          <p:nvPr/>
        </p:nvSpPr>
        <p:spPr>
          <a:xfrm>
            <a:off x="8552581" y="2481000"/>
            <a:ext cx="2727200" cy="1665600"/>
          </a:xfrm>
          <a:prstGeom prst="chevron">
            <a:avLst>
              <a:gd name="adj" fmla="val 24993"/>
            </a:avLst>
          </a:prstGeom>
          <a:solidFill>
            <a:schemeClr val="accent5"/>
          </a:solidFill>
          <a:ln>
            <a:noFill/>
          </a:ln>
        </p:spPr>
        <p:txBody>
          <a:bodyPr wrap="square" lIns="121900" tIns="121900" rIns="121900" bIns="121900" anchor="ctr" anchorCtr="0">
            <a:noAutofit/>
          </a:bodyPr>
          <a:lstStyle/>
          <a:p>
            <a:pPr algn="ctr"/>
            <a:r>
              <a:rPr lang="en" sz="2400" b="1" dirty="0">
                <a:solidFill>
                  <a:srgbClr val="FFFFFF"/>
                </a:solidFill>
                <a:latin typeface="Helvetica Neue"/>
                <a:ea typeface="Helvetica Neue"/>
                <a:cs typeface="Helvetica Neue"/>
                <a:sym typeface="Helvetica Neue"/>
              </a:rPr>
              <a:t>Reflecting &amp; building on strategy</a:t>
            </a:r>
          </a:p>
        </p:txBody>
      </p:sp>
    </p:spTree>
    <p:extLst>
      <p:ext uri="{BB962C8B-B14F-4D97-AF65-F5344CB8AC3E}">
        <p14:creationId xmlns:p14="http://schemas.microsoft.com/office/powerpoint/2010/main" val="288855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dirty="0"/>
              <a:t>What do you mean by “task”?</a:t>
            </a:r>
          </a:p>
        </p:txBody>
      </p:sp>
      <p:sp>
        <p:nvSpPr>
          <p:cNvPr id="294" name="Shape 294"/>
          <p:cNvSpPr txBox="1"/>
          <p:nvPr/>
        </p:nvSpPr>
        <p:spPr>
          <a:xfrm>
            <a:off x="400267" y="899067"/>
            <a:ext cx="11444400" cy="5771600"/>
          </a:xfrm>
          <a:prstGeom prst="rect">
            <a:avLst/>
          </a:prstGeom>
          <a:noFill/>
          <a:ln>
            <a:noFill/>
          </a:ln>
        </p:spPr>
        <p:txBody>
          <a:bodyPr wrap="square" lIns="121900" tIns="121900" rIns="121900" bIns="121900" anchor="t" anchorCtr="0">
            <a:noAutofit/>
          </a:bodyPr>
          <a:lstStyle/>
          <a:p>
            <a:r>
              <a:rPr lang="en" sz="1600" i="1" dirty="0">
                <a:latin typeface="Roboto"/>
                <a:ea typeface="Roboto"/>
                <a:cs typeface="Roboto"/>
                <a:sym typeface="Roboto"/>
              </a:rPr>
              <a:t>If you were to poll your steering committee about how they describe the “tasks” that students will engage with as part of your Cornerstones strategy, would they all provide the same answer? We’re guessing not- and that’s okay, there’s good reason for ambiguity and disagreement. That’s part of the healthy tension of a great team dialogue. </a:t>
            </a:r>
          </a:p>
          <a:p>
            <a:endParaRPr sz="1600" i="1" dirty="0">
              <a:latin typeface="Roboto"/>
              <a:ea typeface="Roboto"/>
              <a:cs typeface="Roboto"/>
              <a:sym typeface="Roboto"/>
            </a:endParaRPr>
          </a:p>
          <a:p>
            <a:r>
              <a:rPr lang="en" sz="1600" i="1" dirty="0">
                <a:latin typeface="Roboto"/>
                <a:ea typeface="Roboto"/>
                <a:cs typeface="Roboto"/>
                <a:sym typeface="Roboto"/>
              </a:rPr>
              <a:t>Before you go further in your process, we recommend taking some time to norm as a group around what kind of “tasks” will most support the impact you’ve envisioned in your theory of action. By the end of this step, we’ll ask that you identify 3-5 “hallmarks” of tasks in the context of your Cornerstones implementation and the problem you’re trying to solve (keep in mind that there may be other contexts in which different definitions of this word apply).  </a:t>
            </a:r>
          </a:p>
          <a:p>
            <a:endParaRPr sz="1600" i="1" dirty="0">
              <a:latin typeface="Roboto"/>
              <a:ea typeface="Roboto"/>
              <a:cs typeface="Roboto"/>
              <a:sym typeface="Roboto"/>
            </a:endParaRPr>
          </a:p>
          <a:p>
            <a:r>
              <a:rPr lang="en" sz="1600" i="1" dirty="0">
                <a:latin typeface="Roboto"/>
                <a:ea typeface="Roboto"/>
                <a:cs typeface="Roboto"/>
                <a:sym typeface="Roboto"/>
              </a:rPr>
              <a:t>Your hallmarks should reflect the problem you’re trying to solve and your theory of action. Keep in mind that if you’re tackling a large problem with a big scope (as DCPS did) you’ll want hallmarks that larger and more flexible as they may need to be applied to a variety of grades and subject areas. If you’re zeroed in on a problem for a specific grade-level or subject, your hallmarks may be narrower and more specific to that context.  </a:t>
            </a:r>
          </a:p>
          <a:p>
            <a:endParaRPr sz="2400" i="1" dirty="0">
              <a:highlight>
                <a:srgbClr val="FFFF00"/>
              </a:highlight>
              <a:latin typeface="Roboto"/>
              <a:ea typeface="Roboto"/>
              <a:cs typeface="Roboto"/>
              <a:sym typeface="Roboto"/>
            </a:endParaRPr>
          </a:p>
        </p:txBody>
      </p:sp>
    </p:spTree>
    <p:extLst>
      <p:ext uri="{BB962C8B-B14F-4D97-AF65-F5344CB8AC3E}">
        <p14:creationId xmlns:p14="http://schemas.microsoft.com/office/powerpoint/2010/main" val="378472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Draft your task hallmarks</a:t>
            </a:r>
          </a:p>
        </p:txBody>
      </p:sp>
      <p:sp>
        <p:nvSpPr>
          <p:cNvPr id="300" name="Shape 300"/>
          <p:cNvSpPr txBox="1"/>
          <p:nvPr/>
        </p:nvSpPr>
        <p:spPr>
          <a:xfrm>
            <a:off x="373600" y="1000667"/>
            <a:ext cx="11674400" cy="4443200"/>
          </a:xfrm>
          <a:prstGeom prst="rect">
            <a:avLst/>
          </a:prstGeom>
          <a:noFill/>
          <a:ln>
            <a:noFill/>
          </a:ln>
        </p:spPr>
        <p:txBody>
          <a:bodyPr wrap="square" lIns="121900" tIns="121900" rIns="121900" bIns="121900" anchor="t" anchorCtr="0">
            <a:noAutofit/>
          </a:bodyPr>
          <a:lstStyle/>
          <a:p>
            <a:r>
              <a:rPr lang="en" sz="2400" i="1">
                <a:latin typeface="Roboto"/>
                <a:ea typeface="Roboto"/>
                <a:cs typeface="Roboto"/>
                <a:sym typeface="Roboto"/>
              </a:rPr>
              <a:t>On the next slide, you’ll find space to draft some hallmarks to describe your Cornerstone tasks. As you and your team discuss and draft, draw on the conversations you’ve had above and by asking yourself these questions:</a:t>
            </a:r>
          </a:p>
          <a:p>
            <a:endParaRPr sz="2400" i="1">
              <a:latin typeface="Roboto"/>
              <a:ea typeface="Roboto"/>
              <a:cs typeface="Roboto"/>
              <a:sym typeface="Roboto"/>
            </a:endParaRPr>
          </a:p>
          <a:p>
            <a:r>
              <a:rPr lang="en" sz="2400" i="1">
                <a:latin typeface="Roboto"/>
                <a:ea typeface="Roboto"/>
                <a:cs typeface="Roboto"/>
                <a:sym typeface="Roboto"/>
              </a:rPr>
              <a:t>In order to create conditions that will result in the impacts you described in your theory of action….  </a:t>
            </a:r>
          </a:p>
          <a:p>
            <a:pPr marL="1219170" lvl="1" indent="-304792">
              <a:buFont typeface="Roboto"/>
            </a:pPr>
            <a:r>
              <a:rPr lang="en" sz="2400" i="1">
                <a:latin typeface="Roboto"/>
                <a:ea typeface="Roboto"/>
                <a:cs typeface="Roboto"/>
                <a:sym typeface="Roboto"/>
              </a:rPr>
              <a:t>What would need to be true of student work products in tasks?</a:t>
            </a:r>
          </a:p>
          <a:p>
            <a:pPr marL="1219170" lvl="1" indent="-304792">
              <a:buFont typeface="Roboto"/>
            </a:pPr>
            <a:r>
              <a:rPr lang="en" sz="2400" i="1">
                <a:latin typeface="Roboto"/>
                <a:ea typeface="Roboto"/>
                <a:cs typeface="Roboto"/>
                <a:sym typeface="Roboto"/>
              </a:rPr>
              <a:t>What would need to be true of the actual experience of the task?</a:t>
            </a:r>
          </a:p>
          <a:p>
            <a:pPr marL="1219170" lvl="1" indent="-304792">
              <a:buFont typeface="Roboto"/>
            </a:pPr>
            <a:r>
              <a:rPr lang="en" sz="2400" i="1">
                <a:latin typeface="Roboto"/>
                <a:ea typeface="Roboto"/>
                <a:cs typeface="Roboto"/>
                <a:sym typeface="Roboto"/>
              </a:rPr>
              <a:t>What would need to be true about the teacher’s role during a task?</a:t>
            </a:r>
          </a:p>
          <a:p>
            <a:pPr marL="1219170" lvl="1" indent="-304792">
              <a:buFont typeface="Roboto"/>
            </a:pPr>
            <a:r>
              <a:rPr lang="en" sz="2400" i="1">
                <a:latin typeface="Roboto"/>
                <a:ea typeface="Roboto"/>
                <a:cs typeface="Roboto"/>
                <a:sym typeface="Roboto"/>
              </a:rPr>
              <a:t>What would need to be true about the instructional models used in tasks? </a:t>
            </a:r>
          </a:p>
          <a:p>
            <a:pPr marL="1219170" lvl="1" indent="-304792">
              <a:buFont typeface="Roboto"/>
            </a:pPr>
            <a:r>
              <a:rPr lang="en" sz="2400" i="1">
                <a:latin typeface="Roboto"/>
                <a:ea typeface="Roboto"/>
                <a:cs typeface="Roboto"/>
                <a:sym typeface="Roboto"/>
              </a:rPr>
              <a:t>What would need to be true about the instructional materials themselves? </a:t>
            </a:r>
          </a:p>
        </p:txBody>
      </p:sp>
    </p:spTree>
    <p:extLst>
      <p:ext uri="{BB962C8B-B14F-4D97-AF65-F5344CB8AC3E}">
        <p14:creationId xmlns:p14="http://schemas.microsoft.com/office/powerpoint/2010/main" val="242946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What are your Cornerstone task “hallmarks”? </a:t>
            </a:r>
          </a:p>
        </p:txBody>
      </p:sp>
      <p:graphicFrame>
        <p:nvGraphicFramePr>
          <p:cNvPr id="306" name="Shape 306"/>
          <p:cNvGraphicFramePr/>
          <p:nvPr/>
        </p:nvGraphicFramePr>
        <p:xfrm>
          <a:off x="442767" y="998234"/>
          <a:ext cx="10912866" cy="4529335"/>
        </p:xfrm>
        <a:graphic>
          <a:graphicData uri="http://schemas.openxmlformats.org/drawingml/2006/table">
            <a:tbl>
              <a:tblPr>
                <a:noFill/>
              </a:tblPr>
              <a:tblGrid>
                <a:gridCol w="734733">
                  <a:extLst>
                    <a:ext uri="{9D8B030D-6E8A-4147-A177-3AD203B41FA5}">
                      <a16:colId xmlns:a16="http://schemas.microsoft.com/office/drawing/2014/main" val="20000"/>
                    </a:ext>
                  </a:extLst>
                </a:gridCol>
                <a:gridCol w="10178133">
                  <a:extLst>
                    <a:ext uri="{9D8B030D-6E8A-4147-A177-3AD203B41FA5}">
                      <a16:colId xmlns:a16="http://schemas.microsoft.com/office/drawing/2014/main" val="20001"/>
                    </a:ext>
                  </a:extLst>
                </a:gridCol>
              </a:tblGrid>
              <a:tr h="905867">
                <a:tc>
                  <a:txBody>
                    <a:bodyPr/>
                    <a:lstStyle/>
                    <a:p>
                      <a:pPr lvl="0" algn="ctr" rtl="0">
                        <a:spcBef>
                          <a:spcPts val="0"/>
                        </a:spcBef>
                        <a:buNone/>
                      </a:pPr>
                      <a:r>
                        <a:rPr lang="en" sz="2400">
                          <a:latin typeface="Roboto"/>
                          <a:ea typeface="Roboto"/>
                          <a:cs typeface="Roboto"/>
                          <a:sym typeface="Roboto"/>
                        </a:rPr>
                        <a:t>1</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0"/>
                  </a:ext>
                </a:extLst>
              </a:tr>
              <a:tr h="905867">
                <a:tc>
                  <a:txBody>
                    <a:bodyPr/>
                    <a:lstStyle/>
                    <a:p>
                      <a:pPr lvl="0" algn="ctr" rtl="0">
                        <a:spcBef>
                          <a:spcPts val="0"/>
                        </a:spcBef>
                        <a:buNone/>
                      </a:pPr>
                      <a:r>
                        <a:rPr lang="en" sz="2400">
                          <a:latin typeface="Roboto"/>
                          <a:ea typeface="Roboto"/>
                          <a:cs typeface="Roboto"/>
                          <a:sym typeface="Roboto"/>
                        </a:rPr>
                        <a:t>2</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1"/>
                  </a:ext>
                </a:extLst>
              </a:tr>
              <a:tr h="905867">
                <a:tc>
                  <a:txBody>
                    <a:bodyPr/>
                    <a:lstStyle/>
                    <a:p>
                      <a:pPr lvl="0" algn="ctr" rtl="0">
                        <a:spcBef>
                          <a:spcPts val="0"/>
                        </a:spcBef>
                        <a:buNone/>
                      </a:pPr>
                      <a:r>
                        <a:rPr lang="en" sz="2400">
                          <a:latin typeface="Roboto"/>
                          <a:ea typeface="Roboto"/>
                          <a:cs typeface="Roboto"/>
                          <a:sym typeface="Roboto"/>
                        </a:rPr>
                        <a:t>3</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2"/>
                  </a:ext>
                </a:extLst>
              </a:tr>
              <a:tr h="905867">
                <a:tc>
                  <a:txBody>
                    <a:bodyPr/>
                    <a:lstStyle/>
                    <a:p>
                      <a:pPr lvl="0" algn="ctr" rtl="0">
                        <a:spcBef>
                          <a:spcPts val="0"/>
                        </a:spcBef>
                        <a:buNone/>
                      </a:pPr>
                      <a:r>
                        <a:rPr lang="en" sz="2400">
                          <a:latin typeface="Roboto"/>
                          <a:ea typeface="Roboto"/>
                          <a:cs typeface="Roboto"/>
                          <a:sym typeface="Roboto"/>
                        </a:rPr>
                        <a:t>4</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3"/>
                  </a:ext>
                </a:extLst>
              </a:tr>
              <a:tr h="905867">
                <a:tc>
                  <a:txBody>
                    <a:bodyPr/>
                    <a:lstStyle/>
                    <a:p>
                      <a:pPr lvl="0" algn="ctr" rtl="0">
                        <a:spcBef>
                          <a:spcPts val="0"/>
                        </a:spcBef>
                        <a:buNone/>
                      </a:pPr>
                      <a:r>
                        <a:rPr lang="en" sz="2400">
                          <a:latin typeface="Roboto"/>
                          <a:ea typeface="Roboto"/>
                          <a:cs typeface="Roboto"/>
                          <a:sym typeface="Roboto"/>
                        </a:rPr>
                        <a:t>5</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89425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206636" y="107975"/>
            <a:ext cx="11680400" cy="657600"/>
          </a:xfrm>
          <a:prstGeom prst="rect">
            <a:avLst/>
          </a:prstGeom>
        </p:spPr>
        <p:txBody>
          <a:bodyPr vert="horz" wrap="square" lIns="121900" tIns="121900" rIns="121900" bIns="121900" rtlCol="0" anchor="t" anchorCtr="0">
            <a:noAutofit/>
          </a:bodyPr>
          <a:lstStyle/>
          <a:p>
            <a:r>
              <a:rPr lang="en"/>
              <a:t>Get down to brass tacks</a:t>
            </a:r>
          </a:p>
        </p:txBody>
      </p:sp>
      <p:graphicFrame>
        <p:nvGraphicFramePr>
          <p:cNvPr id="314" name="Shape 314"/>
          <p:cNvGraphicFramePr/>
          <p:nvPr/>
        </p:nvGraphicFramePr>
        <p:xfrm>
          <a:off x="442767" y="1404633"/>
          <a:ext cx="10912866" cy="4754760"/>
        </p:xfrm>
        <a:graphic>
          <a:graphicData uri="http://schemas.openxmlformats.org/drawingml/2006/table">
            <a:tbl>
              <a:tblPr>
                <a:noFill/>
              </a:tblPr>
              <a:tblGrid>
                <a:gridCol w="2509233">
                  <a:extLst>
                    <a:ext uri="{9D8B030D-6E8A-4147-A177-3AD203B41FA5}">
                      <a16:colId xmlns:a16="http://schemas.microsoft.com/office/drawing/2014/main" val="20000"/>
                    </a:ext>
                  </a:extLst>
                </a:gridCol>
                <a:gridCol w="8403633">
                  <a:extLst>
                    <a:ext uri="{9D8B030D-6E8A-4147-A177-3AD203B41FA5}">
                      <a16:colId xmlns:a16="http://schemas.microsoft.com/office/drawing/2014/main" val="20001"/>
                    </a:ext>
                  </a:extLst>
                </a:gridCol>
              </a:tblGrid>
              <a:tr h="2072600">
                <a:tc>
                  <a:txBody>
                    <a:bodyPr/>
                    <a:lstStyle/>
                    <a:p>
                      <a:pPr lvl="0" rtl="0">
                        <a:spcBef>
                          <a:spcPts val="0"/>
                        </a:spcBef>
                        <a:buNone/>
                      </a:pPr>
                      <a:r>
                        <a:rPr lang="en" sz="2400">
                          <a:latin typeface="Roboto"/>
                          <a:ea typeface="Roboto"/>
                          <a:cs typeface="Roboto"/>
                          <a:sym typeface="Roboto"/>
                        </a:rPr>
                        <a:t>How many Cornerstone Tasks will there be (per grade, per year)? </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lvl="0">
                        <a:spcBef>
                          <a:spcPts val="0"/>
                        </a:spcBef>
                        <a:buNone/>
                      </a:pPr>
                      <a:endParaRPr sz="2400">
                        <a:latin typeface="Roboto"/>
                        <a:ea typeface="Roboto"/>
                        <a:cs typeface="Roboto"/>
                        <a:sym typeface="Roboto"/>
                      </a:endParaRPr>
                    </a:p>
                    <a:p>
                      <a:pPr marL="457200" lvl="0" indent="-228600" rtl="0">
                        <a:spcBef>
                          <a:spcPts val="0"/>
                        </a:spcBef>
                        <a:buFont typeface="Roboto"/>
                        <a:buChar char="●"/>
                      </a:pPr>
                      <a:endParaRPr sz="2400">
                        <a:latin typeface="Roboto"/>
                        <a:ea typeface="Roboto"/>
                        <a:cs typeface="Roboto"/>
                        <a:sym typeface="Roboto"/>
                      </a:endParaRPr>
                    </a:p>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0"/>
                  </a:ext>
                </a:extLst>
              </a:tr>
              <a:tr h="1341080">
                <a:tc>
                  <a:txBody>
                    <a:bodyPr/>
                    <a:lstStyle/>
                    <a:p>
                      <a:pPr lvl="0" rtl="0">
                        <a:spcBef>
                          <a:spcPts val="0"/>
                        </a:spcBef>
                        <a:buNone/>
                      </a:pPr>
                      <a:r>
                        <a:rPr lang="en" sz="2400">
                          <a:latin typeface="Roboto"/>
                          <a:ea typeface="Roboto"/>
                          <a:cs typeface="Roboto"/>
                          <a:sym typeface="Roboto"/>
                        </a:rPr>
                        <a:t>Roughly when will they occur? </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marL="457200" lvl="0" indent="-228600" rtl="0">
                        <a:spcBef>
                          <a:spcPts val="0"/>
                        </a:spcBef>
                        <a:buFont typeface="Roboto"/>
                        <a:buChar char="●"/>
                      </a:pPr>
                      <a:endParaRPr sz="2400">
                        <a:latin typeface="Roboto"/>
                        <a:ea typeface="Roboto"/>
                        <a:cs typeface="Roboto"/>
                        <a:sym typeface="Roboto"/>
                      </a:endParaRPr>
                    </a:p>
                    <a:p>
                      <a:pPr lvl="0">
                        <a:spcBef>
                          <a:spcPts val="0"/>
                        </a:spcBef>
                        <a:buNone/>
                      </a:pPr>
                      <a:endParaRPr sz="2400">
                        <a:latin typeface="Roboto"/>
                        <a:ea typeface="Roboto"/>
                        <a:cs typeface="Roboto"/>
                        <a:sym typeface="Roboto"/>
                      </a:endParaRPr>
                    </a:p>
                    <a:p>
                      <a:pPr lvl="0" rtl="0">
                        <a:spcBef>
                          <a:spcPts val="0"/>
                        </a:spcBef>
                        <a:buNone/>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1"/>
                  </a:ext>
                </a:extLst>
              </a:tr>
              <a:tr h="1341080">
                <a:tc>
                  <a:txBody>
                    <a:bodyPr/>
                    <a:lstStyle/>
                    <a:p>
                      <a:pPr lvl="0" rtl="0">
                        <a:spcBef>
                          <a:spcPts val="0"/>
                        </a:spcBef>
                        <a:buNone/>
                      </a:pPr>
                      <a:r>
                        <a:rPr lang="en" sz="2400">
                          <a:latin typeface="Roboto"/>
                          <a:ea typeface="Roboto"/>
                          <a:cs typeface="Roboto"/>
                          <a:sym typeface="Roboto"/>
                        </a:rPr>
                        <a:t>Roughly how long will they take? </a:t>
                      </a:r>
                    </a:p>
                  </a:txBody>
                  <a:tcPr marL="121900" marR="121900" marT="121900" marB="121900" anchor="ctr">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solidFill>
                      <a:srgbClr val="D4D4D4"/>
                    </a:solidFill>
                  </a:tcPr>
                </a:tc>
                <a:tc>
                  <a:txBody>
                    <a:bodyPr/>
                    <a:lstStyle/>
                    <a:p>
                      <a:pPr marL="457200" lvl="0" indent="-228600" rtl="0">
                        <a:spcBef>
                          <a:spcPts val="0"/>
                        </a:spcBef>
                        <a:buFont typeface="Roboto"/>
                        <a:buChar char="●"/>
                      </a:pPr>
                      <a:endParaRPr sz="2400">
                        <a:latin typeface="Roboto"/>
                        <a:ea typeface="Roboto"/>
                        <a:cs typeface="Roboto"/>
                        <a:sym typeface="Roboto"/>
                      </a:endParaRPr>
                    </a:p>
                  </a:txBody>
                  <a:tcPr marL="121900" marR="121900" marT="121900" marB="121900">
                    <a:lnL w="9525" cap="flat" cmpd="sng">
                      <a:solidFill>
                        <a:srgbClr val="9E9E9E"/>
                      </a:solidFill>
                      <a:prstDash val="solid"/>
                      <a:round/>
                      <a:headEnd type="none" w="med" len="med"/>
                      <a:tailEnd type="none" w="med" len="med"/>
                    </a:lnL>
                    <a:lnR w="9525" cap="flat" cmpd="sng">
                      <a:solidFill>
                        <a:srgbClr val="9E9E9E"/>
                      </a:solidFill>
                      <a:prstDash val="solid"/>
                      <a:round/>
                      <a:headEnd type="none" w="med" len="med"/>
                      <a:tailEnd type="none" w="med" len="med"/>
                    </a:lnR>
                    <a:lnT w="9525" cap="flat" cmpd="sng">
                      <a:solidFill>
                        <a:srgbClr val="9E9E9E"/>
                      </a:solidFill>
                      <a:prstDash val="solid"/>
                      <a:round/>
                      <a:headEnd type="none" w="med" len="med"/>
                      <a:tailEnd type="none" w="med" len="med"/>
                    </a:lnT>
                    <a:lnB w="9525" cap="flat" cmpd="sng">
                      <a:solidFill>
                        <a:srgbClr val="9E9E9E"/>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61627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543</Words>
  <Application>Microsoft Office PowerPoint</Application>
  <PresentationFormat>Widescreen</PresentationFormat>
  <Paragraphs>40</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Delius</vt:lpstr>
      <vt:lpstr>Helvetica Neue</vt:lpstr>
      <vt:lpstr>Roboto</vt:lpstr>
      <vt:lpstr>Office Theme</vt:lpstr>
      <vt:lpstr>Cornerstones Toolkit: Defining a Vision for Tasks</vt:lpstr>
      <vt:lpstr>PowerPoint Presentation</vt:lpstr>
      <vt:lpstr>What do you mean by “task”?</vt:lpstr>
      <vt:lpstr>Draft your task hallmarks</vt:lpstr>
      <vt:lpstr>What are your Cornerstone task “hallmarks”? </vt:lpstr>
      <vt:lpstr>Get down to brass tacks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Cornerstones Toolkit: Defining a Vision for Tasks</dc:title>
  <dc:creator>Edmonds, Marisa (DCPS-Associates)</dc:creator>
  <cp:lastModifiedBy>Edmonds, Marisa (DCPS-Associates)</cp:lastModifiedBy>
  <cp:revision>1</cp:revision>
  <dcterms:created xsi:type="dcterms:W3CDTF">2017-09-08T15:55:45Z</dcterms:created>
  <dcterms:modified xsi:type="dcterms:W3CDTF">2017-09-08T15:56:11Z</dcterms:modified>
</cp:coreProperties>
</file>